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923" r:id="rId2"/>
  </p:sldMasterIdLst>
  <p:notesMasterIdLst>
    <p:notesMasterId r:id="rId29"/>
  </p:notesMasterIdLst>
  <p:handoutMasterIdLst>
    <p:handoutMasterId r:id="rId30"/>
  </p:handoutMasterIdLst>
  <p:sldIdLst>
    <p:sldId id="379" r:id="rId3"/>
    <p:sldId id="409" r:id="rId4"/>
    <p:sldId id="343" r:id="rId5"/>
    <p:sldId id="385" r:id="rId6"/>
    <p:sldId id="416" r:id="rId7"/>
    <p:sldId id="407" r:id="rId8"/>
    <p:sldId id="408" r:id="rId9"/>
    <p:sldId id="386" r:id="rId10"/>
    <p:sldId id="387" r:id="rId11"/>
    <p:sldId id="415" r:id="rId12"/>
    <p:sldId id="417" r:id="rId13"/>
    <p:sldId id="418" r:id="rId14"/>
    <p:sldId id="419" r:id="rId15"/>
    <p:sldId id="411" r:id="rId16"/>
    <p:sldId id="388" r:id="rId17"/>
    <p:sldId id="389" r:id="rId18"/>
    <p:sldId id="390" r:id="rId19"/>
    <p:sldId id="395" r:id="rId20"/>
    <p:sldId id="396" r:id="rId21"/>
    <p:sldId id="397" r:id="rId22"/>
    <p:sldId id="398" r:id="rId23"/>
    <p:sldId id="400" r:id="rId24"/>
    <p:sldId id="401" r:id="rId25"/>
    <p:sldId id="413" r:id="rId26"/>
    <p:sldId id="412" r:id="rId27"/>
    <p:sldId id="277" r:id="rId28"/>
  </p:sldIdLst>
  <p:sldSz cx="9144000" cy="6858000" type="screen4x3"/>
  <p:notesSz cx="6797675" cy="9926638"/>
  <p:custDataLst>
    <p:tags r:id="rId31"/>
  </p:custDataLst>
  <p:defaultTextStyle>
    <a:defPPr>
      <a:defRPr lang="en-US"/>
    </a:defPPr>
    <a:lvl1pPr algn="l" rtl="0" fontAlgn="base">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1pPr>
    <a:lvl2pPr marL="457200" algn="l" rtl="0" fontAlgn="base">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2pPr>
    <a:lvl3pPr marL="914400" algn="l" rtl="0" fontAlgn="base">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3pPr>
    <a:lvl4pPr marL="1371600" algn="l" rtl="0" fontAlgn="base">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4pPr>
    <a:lvl5pPr marL="1828800" algn="l" rtl="0" fontAlgn="base">
      <a:spcBef>
        <a:spcPct val="0"/>
      </a:spcBef>
      <a:spcAft>
        <a:spcPct val="0"/>
      </a:spcAft>
      <a:defRPr kumimoji="1" kern="1200">
        <a:solidFill>
          <a:schemeClr val="tx1"/>
        </a:solidFill>
        <a:latin typeface="Times New Roman" panose="02020603050405020304" pitchFamily="18"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Times New Roman" panose="02020603050405020304" pitchFamily="18"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FF"/>
    <a:srgbClr val="FF33CC"/>
    <a:srgbClr val="FF3399"/>
    <a:srgbClr val="800080"/>
    <a:srgbClr val="FF3300"/>
    <a:srgbClr val="FBA7E5"/>
    <a:srgbClr val="161A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90" autoAdjust="0"/>
    <p:restoredTop sz="94622" autoAdjust="0"/>
  </p:normalViewPr>
  <p:slideViewPr>
    <p:cSldViewPr>
      <p:cViewPr>
        <p:scale>
          <a:sx n="116" d="100"/>
          <a:sy n="116" d="100"/>
        </p:scale>
        <p:origin x="1506"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B02D45-4DD8-4A21-BC51-91649200ADDD}"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zh-TW" altLang="en-US"/>
        </a:p>
      </dgm:t>
    </dgm:pt>
    <dgm:pt modelId="{25864333-44B8-46A0-A4B1-802B9E838DAF}">
      <dgm:prSet custT="1"/>
      <dgm:spPr/>
      <dgm:t>
        <a:bodyPr/>
        <a:lstStyle/>
        <a:p>
          <a:pPr rtl="0"/>
          <a:r>
            <a:rPr lang="zh-TW" altLang="en-US" sz="2400" b="1" u="sng" baseline="0" dirty="0" smtClean="0">
              <a:solidFill>
                <a:srgbClr val="0000FF"/>
              </a:solidFill>
            </a:rPr>
            <a:t>重點程序：</a:t>
          </a:r>
          <a:endParaRPr lang="zh-TW" altLang="en-US" sz="2400" b="1" u="sng" dirty="0">
            <a:solidFill>
              <a:srgbClr val="0000FF"/>
            </a:solidFill>
          </a:endParaRPr>
        </a:p>
      </dgm:t>
    </dgm:pt>
    <dgm:pt modelId="{4D2B06F8-733C-4B82-98AB-14C23BBE003B}" type="parTrans" cxnId="{F0F4D238-6822-487C-B94B-2F80547DB316}">
      <dgm:prSet/>
      <dgm:spPr/>
      <dgm:t>
        <a:bodyPr/>
        <a:lstStyle/>
        <a:p>
          <a:endParaRPr lang="zh-TW" altLang="en-US"/>
        </a:p>
      </dgm:t>
    </dgm:pt>
    <dgm:pt modelId="{6831FF81-CF26-480B-9046-7E91232D1663}" type="sibTrans" cxnId="{F0F4D238-6822-487C-B94B-2F80547DB316}">
      <dgm:prSet/>
      <dgm:spPr/>
      <dgm:t>
        <a:bodyPr/>
        <a:lstStyle/>
        <a:p>
          <a:endParaRPr lang="zh-TW" altLang="en-US"/>
        </a:p>
      </dgm:t>
    </dgm:pt>
    <dgm:pt modelId="{5A85AD9C-89E7-4CB5-B2FA-C0378E707804}">
      <dgm:prSet/>
      <dgm:spPr/>
      <dgm:t>
        <a:bodyPr/>
        <a:lstStyle/>
        <a:p>
          <a:pPr rtl="0"/>
          <a:r>
            <a:rPr lang="en-US" b="1" baseline="0" dirty="0" smtClean="0">
              <a:solidFill>
                <a:srgbClr val="0000FF"/>
              </a:solidFill>
            </a:rPr>
            <a:t>1.</a:t>
          </a:r>
          <a:r>
            <a:rPr lang="zh-TW" b="1" baseline="0" dirty="0" smtClean="0">
              <a:solidFill>
                <a:srgbClr val="0000FF"/>
              </a:solidFill>
            </a:rPr>
            <a:t>寫簽陳</a:t>
          </a:r>
          <a:r>
            <a:rPr lang="en-US" altLang="zh-TW" b="1" baseline="0" dirty="0" smtClean="0">
              <a:solidFill>
                <a:srgbClr val="0000FF"/>
              </a:solidFill>
            </a:rPr>
            <a:t>(</a:t>
          </a:r>
          <a:r>
            <a:rPr lang="zh-TW" altLang="en-US" b="1" baseline="0" dirty="0" smtClean="0">
              <a:solidFill>
                <a:srgbClr val="0000FF"/>
              </a:solidFill>
            </a:rPr>
            <a:t>含個人資料表</a:t>
          </a:r>
          <a:r>
            <a:rPr lang="en-US" altLang="zh-TW" b="1" baseline="0" dirty="0" smtClean="0">
              <a:solidFill>
                <a:srgbClr val="0000FF"/>
              </a:solidFill>
            </a:rPr>
            <a:t>)</a:t>
          </a:r>
          <a:endParaRPr lang="zh-TW" b="1" dirty="0">
            <a:solidFill>
              <a:srgbClr val="0000FF"/>
            </a:solidFill>
          </a:endParaRPr>
        </a:p>
      </dgm:t>
    </dgm:pt>
    <dgm:pt modelId="{6C418D3B-4C97-4265-8DAF-D12B10EF3C03}" type="parTrans" cxnId="{0E2EA2D7-1A84-4F38-987C-46321F390039}">
      <dgm:prSet/>
      <dgm:spPr/>
      <dgm:t>
        <a:bodyPr/>
        <a:lstStyle/>
        <a:p>
          <a:endParaRPr lang="zh-TW" altLang="en-US"/>
        </a:p>
      </dgm:t>
    </dgm:pt>
    <dgm:pt modelId="{DFB1656B-8306-4213-A4AA-B285AB834B84}" type="sibTrans" cxnId="{0E2EA2D7-1A84-4F38-987C-46321F390039}">
      <dgm:prSet/>
      <dgm:spPr/>
      <dgm:t>
        <a:bodyPr/>
        <a:lstStyle/>
        <a:p>
          <a:endParaRPr lang="zh-TW" altLang="en-US"/>
        </a:p>
      </dgm:t>
    </dgm:pt>
    <dgm:pt modelId="{FB2AB4C1-B026-41E3-88EE-FE80AF666F26}">
      <dgm:prSet/>
      <dgm:spPr/>
      <dgm:t>
        <a:bodyPr/>
        <a:lstStyle/>
        <a:p>
          <a:pPr rtl="0"/>
          <a:r>
            <a:rPr lang="en-US" b="1" baseline="0" dirty="0" smtClean="0">
              <a:solidFill>
                <a:srgbClr val="0000FF"/>
              </a:solidFill>
            </a:rPr>
            <a:t>2.</a:t>
          </a:r>
          <a:r>
            <a:rPr lang="zh-TW" b="1" baseline="0" dirty="0" smtClean="0">
              <a:solidFill>
                <a:srgbClr val="0000FF"/>
              </a:solidFill>
            </a:rPr>
            <a:t>進入系統填寫加保資料</a:t>
          </a:r>
          <a:endParaRPr lang="zh-TW" b="1" dirty="0">
            <a:solidFill>
              <a:srgbClr val="0000FF"/>
            </a:solidFill>
          </a:endParaRPr>
        </a:p>
      </dgm:t>
    </dgm:pt>
    <dgm:pt modelId="{856C3DBF-232C-4400-81AA-5E76990733DB}" type="parTrans" cxnId="{D3C3A193-3401-4ADD-906A-DFE11ADA32CB}">
      <dgm:prSet/>
      <dgm:spPr/>
      <dgm:t>
        <a:bodyPr/>
        <a:lstStyle/>
        <a:p>
          <a:endParaRPr lang="zh-TW" altLang="en-US"/>
        </a:p>
      </dgm:t>
    </dgm:pt>
    <dgm:pt modelId="{A290F503-696A-412A-86F2-9FD4CC3D3266}" type="sibTrans" cxnId="{D3C3A193-3401-4ADD-906A-DFE11ADA32CB}">
      <dgm:prSet/>
      <dgm:spPr/>
      <dgm:t>
        <a:bodyPr/>
        <a:lstStyle/>
        <a:p>
          <a:endParaRPr lang="zh-TW" altLang="en-US"/>
        </a:p>
      </dgm:t>
    </dgm:pt>
    <dgm:pt modelId="{810E8C99-49EC-444D-8885-87B387FE4B8D}">
      <dgm:prSet/>
      <dgm:spPr/>
      <dgm:t>
        <a:bodyPr/>
        <a:lstStyle/>
        <a:p>
          <a:pPr rtl="0"/>
          <a:r>
            <a:rPr lang="en-US" b="1" baseline="0" dirty="0" smtClean="0">
              <a:solidFill>
                <a:srgbClr val="0000FF"/>
              </a:solidFill>
            </a:rPr>
            <a:t>3.</a:t>
          </a:r>
          <a:r>
            <a:rPr lang="zh-TW" b="1" baseline="0" dirty="0" smtClean="0">
              <a:solidFill>
                <a:srgbClr val="0000FF"/>
              </a:solidFill>
            </a:rPr>
            <a:t>產生保費明細表及</a:t>
          </a:r>
          <a:r>
            <a:rPr lang="zh-TW" altLang="en-US" b="1" baseline="0" dirty="0" smtClean="0">
              <a:solidFill>
                <a:srgbClr val="0000FF"/>
              </a:solidFill>
            </a:rPr>
            <a:t>契</a:t>
          </a:r>
          <a:r>
            <a:rPr lang="zh-TW" b="1" baseline="0" dirty="0" smtClean="0">
              <a:solidFill>
                <a:srgbClr val="0000FF"/>
              </a:solidFill>
            </a:rPr>
            <a:t>約</a:t>
          </a:r>
          <a:r>
            <a:rPr lang="zh-TW" altLang="en-US" b="1" baseline="0" dirty="0" smtClean="0">
              <a:solidFill>
                <a:srgbClr val="0000FF"/>
              </a:solidFill>
            </a:rPr>
            <a:t>二份表件</a:t>
          </a:r>
          <a:endParaRPr lang="zh-TW" b="1" dirty="0">
            <a:solidFill>
              <a:srgbClr val="0000FF"/>
            </a:solidFill>
          </a:endParaRPr>
        </a:p>
      </dgm:t>
    </dgm:pt>
    <dgm:pt modelId="{84284A52-3E42-43F9-9E5C-FA9AD66A0143}" type="parTrans" cxnId="{7EBB3DB1-C4C3-4D00-8981-B8849CC023FF}">
      <dgm:prSet/>
      <dgm:spPr/>
      <dgm:t>
        <a:bodyPr/>
        <a:lstStyle/>
        <a:p>
          <a:endParaRPr lang="zh-TW" altLang="en-US"/>
        </a:p>
      </dgm:t>
    </dgm:pt>
    <dgm:pt modelId="{BE4A5B34-B637-40AD-B905-A862B333613C}" type="sibTrans" cxnId="{7EBB3DB1-C4C3-4D00-8981-B8849CC023FF}">
      <dgm:prSet/>
      <dgm:spPr/>
      <dgm:t>
        <a:bodyPr/>
        <a:lstStyle/>
        <a:p>
          <a:endParaRPr lang="zh-TW" altLang="en-US"/>
        </a:p>
      </dgm:t>
    </dgm:pt>
    <dgm:pt modelId="{7E2E8443-304E-4AA5-ADD0-FCDADB95457E}">
      <dgm:prSet/>
      <dgm:spPr/>
      <dgm:t>
        <a:bodyPr/>
        <a:lstStyle/>
        <a:p>
          <a:pPr rtl="0"/>
          <a:r>
            <a:rPr lang="en-US" b="1" baseline="0" dirty="0" smtClean="0">
              <a:solidFill>
                <a:srgbClr val="0000FF"/>
              </a:solidFill>
            </a:rPr>
            <a:t>4.</a:t>
          </a:r>
          <a:r>
            <a:rPr lang="zh-TW" b="1" baseline="0" dirty="0" smtClean="0">
              <a:solidFill>
                <a:srgbClr val="0000FF"/>
              </a:solidFill>
            </a:rPr>
            <a:t>每月</a:t>
          </a:r>
          <a:r>
            <a:rPr lang="zh-TW" altLang="en-US" b="1" baseline="0" dirty="0" smtClean="0">
              <a:solidFill>
                <a:srgbClr val="0000FF"/>
              </a:solidFill>
            </a:rPr>
            <a:t>出勤</a:t>
          </a:r>
          <a:r>
            <a:rPr lang="zh-TW" b="1" baseline="0" dirty="0" smtClean="0">
              <a:solidFill>
                <a:srgbClr val="0000FF"/>
              </a:solidFill>
            </a:rPr>
            <a:t>記錄表</a:t>
          </a:r>
          <a:endParaRPr lang="zh-TW" b="1" dirty="0">
            <a:solidFill>
              <a:srgbClr val="0000FF"/>
            </a:solidFill>
          </a:endParaRPr>
        </a:p>
      </dgm:t>
    </dgm:pt>
    <dgm:pt modelId="{F94D89A3-5D37-4230-BDAB-6D96077ED473}" type="parTrans" cxnId="{197969B6-48CF-4D24-A265-1A8F196C15EC}">
      <dgm:prSet/>
      <dgm:spPr/>
      <dgm:t>
        <a:bodyPr/>
        <a:lstStyle/>
        <a:p>
          <a:endParaRPr lang="zh-TW" altLang="en-US"/>
        </a:p>
      </dgm:t>
    </dgm:pt>
    <dgm:pt modelId="{359F6593-F6A9-46A9-A645-44C2E2534F5B}" type="sibTrans" cxnId="{197969B6-48CF-4D24-A265-1A8F196C15EC}">
      <dgm:prSet/>
      <dgm:spPr/>
      <dgm:t>
        <a:bodyPr/>
        <a:lstStyle/>
        <a:p>
          <a:endParaRPr lang="zh-TW" altLang="en-US"/>
        </a:p>
      </dgm:t>
    </dgm:pt>
    <dgm:pt modelId="{424EF245-A5CC-4603-A82E-A10E470908A5}">
      <dgm:prSet/>
      <dgm:spPr/>
      <dgm:t>
        <a:bodyPr/>
        <a:lstStyle/>
        <a:p>
          <a:pPr rtl="0"/>
          <a:r>
            <a:rPr lang="zh-TW" altLang="en-US" b="1" u="heavy" baseline="0" dirty="0" smtClean="0">
              <a:solidFill>
                <a:srgbClr val="800080"/>
              </a:solidFill>
              <a:effectLst/>
            </a:rPr>
            <a:t>請勿延遲給付工資</a:t>
          </a:r>
          <a:endParaRPr lang="zh-TW" b="1" u="heavy" baseline="0" dirty="0">
            <a:solidFill>
              <a:srgbClr val="800080"/>
            </a:solidFill>
            <a:effectLst/>
          </a:endParaRPr>
        </a:p>
      </dgm:t>
    </dgm:pt>
    <dgm:pt modelId="{BBDAA83A-8CCD-4D54-8BE7-2CA34B6897B7}" type="parTrans" cxnId="{DBF5B29A-92B1-4185-B439-F9268F824898}">
      <dgm:prSet/>
      <dgm:spPr/>
      <dgm:t>
        <a:bodyPr/>
        <a:lstStyle/>
        <a:p>
          <a:endParaRPr lang="zh-TW" altLang="en-US"/>
        </a:p>
      </dgm:t>
    </dgm:pt>
    <dgm:pt modelId="{545CA726-08F2-45FE-8C88-5E24133D2CED}" type="sibTrans" cxnId="{DBF5B29A-92B1-4185-B439-F9268F824898}">
      <dgm:prSet/>
      <dgm:spPr/>
      <dgm:t>
        <a:bodyPr/>
        <a:lstStyle/>
        <a:p>
          <a:endParaRPr lang="zh-TW" altLang="en-US"/>
        </a:p>
      </dgm:t>
    </dgm:pt>
    <dgm:pt modelId="{DFD1A8E0-BC37-4274-A2C2-46ABE3EFE828}" type="pres">
      <dgm:prSet presAssocID="{FAB02D45-4DD8-4A21-BC51-91649200ADDD}" presName="CompostProcess" presStyleCnt="0">
        <dgm:presLayoutVars>
          <dgm:dir/>
          <dgm:resizeHandles val="exact"/>
        </dgm:presLayoutVars>
      </dgm:prSet>
      <dgm:spPr/>
      <dgm:t>
        <a:bodyPr/>
        <a:lstStyle/>
        <a:p>
          <a:endParaRPr lang="zh-TW" altLang="en-US"/>
        </a:p>
      </dgm:t>
    </dgm:pt>
    <dgm:pt modelId="{A3DDB65A-5053-4E22-BD9A-A50D208FDFC9}" type="pres">
      <dgm:prSet presAssocID="{FAB02D45-4DD8-4A21-BC51-91649200ADDD}" presName="arrow" presStyleLbl="bgShp" presStyleIdx="0" presStyleCnt="1"/>
      <dgm:spPr/>
    </dgm:pt>
    <dgm:pt modelId="{CD9A839C-AD79-4565-B105-5175090D1D18}" type="pres">
      <dgm:prSet presAssocID="{FAB02D45-4DD8-4A21-BC51-91649200ADDD}" presName="linearProcess" presStyleCnt="0"/>
      <dgm:spPr/>
    </dgm:pt>
    <dgm:pt modelId="{E2B37F8C-C81D-4C01-8DDD-2D333032BC53}" type="pres">
      <dgm:prSet presAssocID="{25864333-44B8-46A0-A4B1-802B9E838DAF}" presName="textNode" presStyleLbl="node1" presStyleIdx="0" presStyleCnt="6">
        <dgm:presLayoutVars>
          <dgm:bulletEnabled val="1"/>
        </dgm:presLayoutVars>
      </dgm:prSet>
      <dgm:spPr/>
      <dgm:t>
        <a:bodyPr/>
        <a:lstStyle/>
        <a:p>
          <a:endParaRPr lang="zh-TW" altLang="en-US"/>
        </a:p>
      </dgm:t>
    </dgm:pt>
    <dgm:pt modelId="{F25B1102-7267-408F-B0DE-1F9B5173DF5F}" type="pres">
      <dgm:prSet presAssocID="{6831FF81-CF26-480B-9046-7E91232D1663}" presName="sibTrans" presStyleCnt="0"/>
      <dgm:spPr/>
    </dgm:pt>
    <dgm:pt modelId="{88ACDFEA-393F-4014-BAAC-D4C43B78A7F7}" type="pres">
      <dgm:prSet presAssocID="{5A85AD9C-89E7-4CB5-B2FA-C0378E707804}" presName="textNode" presStyleLbl="node1" presStyleIdx="1" presStyleCnt="6">
        <dgm:presLayoutVars>
          <dgm:bulletEnabled val="1"/>
        </dgm:presLayoutVars>
      </dgm:prSet>
      <dgm:spPr/>
      <dgm:t>
        <a:bodyPr/>
        <a:lstStyle/>
        <a:p>
          <a:endParaRPr lang="zh-TW" altLang="en-US"/>
        </a:p>
      </dgm:t>
    </dgm:pt>
    <dgm:pt modelId="{5DAD9A2E-C4F3-4A66-B9C7-C43D07848D46}" type="pres">
      <dgm:prSet presAssocID="{DFB1656B-8306-4213-A4AA-B285AB834B84}" presName="sibTrans" presStyleCnt="0"/>
      <dgm:spPr/>
    </dgm:pt>
    <dgm:pt modelId="{9C6A15C7-8D28-4E72-87E4-FA03AC21FC4A}" type="pres">
      <dgm:prSet presAssocID="{FB2AB4C1-B026-41E3-88EE-FE80AF666F26}" presName="textNode" presStyleLbl="node1" presStyleIdx="2" presStyleCnt="6">
        <dgm:presLayoutVars>
          <dgm:bulletEnabled val="1"/>
        </dgm:presLayoutVars>
      </dgm:prSet>
      <dgm:spPr/>
      <dgm:t>
        <a:bodyPr/>
        <a:lstStyle/>
        <a:p>
          <a:endParaRPr lang="zh-TW" altLang="en-US"/>
        </a:p>
      </dgm:t>
    </dgm:pt>
    <dgm:pt modelId="{DDF4174B-C97E-40DF-8ECB-D8E52F0DF96C}" type="pres">
      <dgm:prSet presAssocID="{A290F503-696A-412A-86F2-9FD4CC3D3266}" presName="sibTrans" presStyleCnt="0"/>
      <dgm:spPr/>
    </dgm:pt>
    <dgm:pt modelId="{FA79CA3B-718F-4C29-975E-9405CBC92C61}" type="pres">
      <dgm:prSet presAssocID="{810E8C99-49EC-444D-8885-87B387FE4B8D}" presName="textNode" presStyleLbl="node1" presStyleIdx="3" presStyleCnt="6">
        <dgm:presLayoutVars>
          <dgm:bulletEnabled val="1"/>
        </dgm:presLayoutVars>
      </dgm:prSet>
      <dgm:spPr/>
      <dgm:t>
        <a:bodyPr/>
        <a:lstStyle/>
        <a:p>
          <a:endParaRPr lang="zh-TW" altLang="en-US"/>
        </a:p>
      </dgm:t>
    </dgm:pt>
    <dgm:pt modelId="{725A7102-E6C1-4B18-A5C6-25CC00B53172}" type="pres">
      <dgm:prSet presAssocID="{BE4A5B34-B637-40AD-B905-A862B333613C}" presName="sibTrans" presStyleCnt="0"/>
      <dgm:spPr/>
    </dgm:pt>
    <dgm:pt modelId="{66D85FF2-8B47-4581-AD63-9A9D1431142E}" type="pres">
      <dgm:prSet presAssocID="{7E2E8443-304E-4AA5-ADD0-FCDADB95457E}" presName="textNode" presStyleLbl="node1" presStyleIdx="4" presStyleCnt="6">
        <dgm:presLayoutVars>
          <dgm:bulletEnabled val="1"/>
        </dgm:presLayoutVars>
      </dgm:prSet>
      <dgm:spPr/>
      <dgm:t>
        <a:bodyPr/>
        <a:lstStyle/>
        <a:p>
          <a:endParaRPr lang="zh-TW" altLang="en-US"/>
        </a:p>
      </dgm:t>
    </dgm:pt>
    <dgm:pt modelId="{DA3EEB48-9902-4F8F-8011-433E341A6B34}" type="pres">
      <dgm:prSet presAssocID="{359F6593-F6A9-46A9-A645-44C2E2534F5B}" presName="sibTrans" presStyleCnt="0"/>
      <dgm:spPr/>
    </dgm:pt>
    <dgm:pt modelId="{D990EE6D-A266-40BB-AF47-316AFD39FF73}" type="pres">
      <dgm:prSet presAssocID="{424EF245-A5CC-4603-A82E-A10E470908A5}" presName="textNode" presStyleLbl="node1" presStyleIdx="5" presStyleCnt="6">
        <dgm:presLayoutVars>
          <dgm:bulletEnabled val="1"/>
        </dgm:presLayoutVars>
      </dgm:prSet>
      <dgm:spPr/>
      <dgm:t>
        <a:bodyPr/>
        <a:lstStyle/>
        <a:p>
          <a:endParaRPr lang="zh-TW" altLang="en-US"/>
        </a:p>
      </dgm:t>
    </dgm:pt>
  </dgm:ptLst>
  <dgm:cxnLst>
    <dgm:cxn modelId="{3B60A040-2B01-4FAF-845C-030B6B627530}" type="presOf" srcId="{424EF245-A5CC-4603-A82E-A10E470908A5}" destId="{D990EE6D-A266-40BB-AF47-316AFD39FF73}" srcOrd="0" destOrd="0" presId="urn:microsoft.com/office/officeart/2005/8/layout/hProcess9"/>
    <dgm:cxn modelId="{A302F46B-BED0-4111-B293-D342F3A1CE1A}" type="presOf" srcId="{FB2AB4C1-B026-41E3-88EE-FE80AF666F26}" destId="{9C6A15C7-8D28-4E72-87E4-FA03AC21FC4A}" srcOrd="0" destOrd="0" presId="urn:microsoft.com/office/officeart/2005/8/layout/hProcess9"/>
    <dgm:cxn modelId="{0E2EA2D7-1A84-4F38-987C-46321F390039}" srcId="{FAB02D45-4DD8-4A21-BC51-91649200ADDD}" destId="{5A85AD9C-89E7-4CB5-B2FA-C0378E707804}" srcOrd="1" destOrd="0" parTransId="{6C418D3B-4C97-4265-8DAF-D12B10EF3C03}" sibTransId="{DFB1656B-8306-4213-A4AA-B285AB834B84}"/>
    <dgm:cxn modelId="{4D732E28-E2E3-41CB-B203-213FBCA102BD}" type="presOf" srcId="{810E8C99-49EC-444D-8885-87B387FE4B8D}" destId="{FA79CA3B-718F-4C29-975E-9405CBC92C61}" srcOrd="0" destOrd="0" presId="urn:microsoft.com/office/officeart/2005/8/layout/hProcess9"/>
    <dgm:cxn modelId="{3A475186-7016-4FDC-A585-57E4D7FA4BA4}" type="presOf" srcId="{5A85AD9C-89E7-4CB5-B2FA-C0378E707804}" destId="{88ACDFEA-393F-4014-BAAC-D4C43B78A7F7}" srcOrd="0" destOrd="0" presId="urn:microsoft.com/office/officeart/2005/8/layout/hProcess9"/>
    <dgm:cxn modelId="{7EBB3DB1-C4C3-4D00-8981-B8849CC023FF}" srcId="{FAB02D45-4DD8-4A21-BC51-91649200ADDD}" destId="{810E8C99-49EC-444D-8885-87B387FE4B8D}" srcOrd="3" destOrd="0" parTransId="{84284A52-3E42-43F9-9E5C-FA9AD66A0143}" sibTransId="{BE4A5B34-B637-40AD-B905-A862B333613C}"/>
    <dgm:cxn modelId="{6F13CBF0-7D15-4758-B49D-97882C04151C}" type="presOf" srcId="{7E2E8443-304E-4AA5-ADD0-FCDADB95457E}" destId="{66D85FF2-8B47-4581-AD63-9A9D1431142E}" srcOrd="0" destOrd="0" presId="urn:microsoft.com/office/officeart/2005/8/layout/hProcess9"/>
    <dgm:cxn modelId="{DBF5B29A-92B1-4185-B439-F9268F824898}" srcId="{FAB02D45-4DD8-4A21-BC51-91649200ADDD}" destId="{424EF245-A5CC-4603-A82E-A10E470908A5}" srcOrd="5" destOrd="0" parTransId="{BBDAA83A-8CCD-4D54-8BE7-2CA34B6897B7}" sibTransId="{545CA726-08F2-45FE-8C88-5E24133D2CED}"/>
    <dgm:cxn modelId="{D7BBE1C3-AD28-4A41-9BD9-0E1B4F928F35}" type="presOf" srcId="{FAB02D45-4DD8-4A21-BC51-91649200ADDD}" destId="{DFD1A8E0-BC37-4274-A2C2-46ABE3EFE828}" srcOrd="0" destOrd="0" presId="urn:microsoft.com/office/officeart/2005/8/layout/hProcess9"/>
    <dgm:cxn modelId="{5DCDEDF9-63DA-46B4-BCD6-960346D52D73}" type="presOf" srcId="{25864333-44B8-46A0-A4B1-802B9E838DAF}" destId="{E2B37F8C-C81D-4C01-8DDD-2D333032BC53}" srcOrd="0" destOrd="0" presId="urn:microsoft.com/office/officeart/2005/8/layout/hProcess9"/>
    <dgm:cxn modelId="{F0F4D238-6822-487C-B94B-2F80547DB316}" srcId="{FAB02D45-4DD8-4A21-BC51-91649200ADDD}" destId="{25864333-44B8-46A0-A4B1-802B9E838DAF}" srcOrd="0" destOrd="0" parTransId="{4D2B06F8-733C-4B82-98AB-14C23BBE003B}" sibTransId="{6831FF81-CF26-480B-9046-7E91232D1663}"/>
    <dgm:cxn modelId="{D3C3A193-3401-4ADD-906A-DFE11ADA32CB}" srcId="{FAB02D45-4DD8-4A21-BC51-91649200ADDD}" destId="{FB2AB4C1-B026-41E3-88EE-FE80AF666F26}" srcOrd="2" destOrd="0" parTransId="{856C3DBF-232C-4400-81AA-5E76990733DB}" sibTransId="{A290F503-696A-412A-86F2-9FD4CC3D3266}"/>
    <dgm:cxn modelId="{197969B6-48CF-4D24-A265-1A8F196C15EC}" srcId="{FAB02D45-4DD8-4A21-BC51-91649200ADDD}" destId="{7E2E8443-304E-4AA5-ADD0-FCDADB95457E}" srcOrd="4" destOrd="0" parTransId="{F94D89A3-5D37-4230-BDAB-6D96077ED473}" sibTransId="{359F6593-F6A9-46A9-A645-44C2E2534F5B}"/>
    <dgm:cxn modelId="{F9DFF8DB-499C-424B-99C4-85A8C5B96DC1}" type="presParOf" srcId="{DFD1A8E0-BC37-4274-A2C2-46ABE3EFE828}" destId="{A3DDB65A-5053-4E22-BD9A-A50D208FDFC9}" srcOrd="0" destOrd="0" presId="urn:microsoft.com/office/officeart/2005/8/layout/hProcess9"/>
    <dgm:cxn modelId="{8D99D6E3-1074-4C88-BE50-3DE27886426E}" type="presParOf" srcId="{DFD1A8E0-BC37-4274-A2C2-46ABE3EFE828}" destId="{CD9A839C-AD79-4565-B105-5175090D1D18}" srcOrd="1" destOrd="0" presId="urn:microsoft.com/office/officeart/2005/8/layout/hProcess9"/>
    <dgm:cxn modelId="{588739E9-0E8F-44B7-81A2-B34E48FF4173}" type="presParOf" srcId="{CD9A839C-AD79-4565-B105-5175090D1D18}" destId="{E2B37F8C-C81D-4C01-8DDD-2D333032BC53}" srcOrd="0" destOrd="0" presId="urn:microsoft.com/office/officeart/2005/8/layout/hProcess9"/>
    <dgm:cxn modelId="{776A014D-EC2D-4C49-9BCA-9554A446B28F}" type="presParOf" srcId="{CD9A839C-AD79-4565-B105-5175090D1D18}" destId="{F25B1102-7267-408F-B0DE-1F9B5173DF5F}" srcOrd="1" destOrd="0" presId="urn:microsoft.com/office/officeart/2005/8/layout/hProcess9"/>
    <dgm:cxn modelId="{2CF04C2C-81BE-491D-B8B7-B954EC5D79EE}" type="presParOf" srcId="{CD9A839C-AD79-4565-B105-5175090D1D18}" destId="{88ACDFEA-393F-4014-BAAC-D4C43B78A7F7}" srcOrd="2" destOrd="0" presId="urn:microsoft.com/office/officeart/2005/8/layout/hProcess9"/>
    <dgm:cxn modelId="{30ABA10D-C573-4A2C-B6DD-885DD672C0E5}" type="presParOf" srcId="{CD9A839C-AD79-4565-B105-5175090D1D18}" destId="{5DAD9A2E-C4F3-4A66-B9C7-C43D07848D46}" srcOrd="3" destOrd="0" presId="urn:microsoft.com/office/officeart/2005/8/layout/hProcess9"/>
    <dgm:cxn modelId="{C6560599-5227-4779-B9B0-6AD881FFFF03}" type="presParOf" srcId="{CD9A839C-AD79-4565-B105-5175090D1D18}" destId="{9C6A15C7-8D28-4E72-87E4-FA03AC21FC4A}" srcOrd="4" destOrd="0" presId="urn:microsoft.com/office/officeart/2005/8/layout/hProcess9"/>
    <dgm:cxn modelId="{81DE8C56-9D0F-4463-9574-8C7E65E57355}" type="presParOf" srcId="{CD9A839C-AD79-4565-B105-5175090D1D18}" destId="{DDF4174B-C97E-40DF-8ECB-D8E52F0DF96C}" srcOrd="5" destOrd="0" presId="urn:microsoft.com/office/officeart/2005/8/layout/hProcess9"/>
    <dgm:cxn modelId="{6CAD5C77-337A-4E69-8C07-FC23D2D6A0AE}" type="presParOf" srcId="{CD9A839C-AD79-4565-B105-5175090D1D18}" destId="{FA79CA3B-718F-4C29-975E-9405CBC92C61}" srcOrd="6" destOrd="0" presId="urn:microsoft.com/office/officeart/2005/8/layout/hProcess9"/>
    <dgm:cxn modelId="{CBFB3C75-BB6E-4AC2-9BD8-51EABEE3A2A4}" type="presParOf" srcId="{CD9A839C-AD79-4565-B105-5175090D1D18}" destId="{725A7102-E6C1-4B18-A5C6-25CC00B53172}" srcOrd="7" destOrd="0" presId="urn:microsoft.com/office/officeart/2005/8/layout/hProcess9"/>
    <dgm:cxn modelId="{224C164F-2272-4A66-A72F-C33D38AB0662}" type="presParOf" srcId="{CD9A839C-AD79-4565-B105-5175090D1D18}" destId="{66D85FF2-8B47-4581-AD63-9A9D1431142E}" srcOrd="8" destOrd="0" presId="urn:microsoft.com/office/officeart/2005/8/layout/hProcess9"/>
    <dgm:cxn modelId="{DFF4A4C6-4480-4389-B2F4-98727D7BD766}" type="presParOf" srcId="{CD9A839C-AD79-4565-B105-5175090D1D18}" destId="{DA3EEB48-9902-4F8F-8011-433E341A6B34}" srcOrd="9" destOrd="0" presId="urn:microsoft.com/office/officeart/2005/8/layout/hProcess9"/>
    <dgm:cxn modelId="{69269705-2E68-4138-9E6D-2753178B2B99}" type="presParOf" srcId="{CD9A839C-AD79-4565-B105-5175090D1D18}" destId="{D990EE6D-A266-40BB-AF47-316AFD39FF73}"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DB65A-5053-4E22-BD9A-A50D208FDFC9}">
      <dsp:nvSpPr>
        <dsp:cNvPr id="0" name=""/>
        <dsp:cNvSpPr/>
      </dsp:nvSpPr>
      <dsp:spPr>
        <a:xfrm>
          <a:off x="611028" y="0"/>
          <a:ext cx="6924992" cy="4911725"/>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B37F8C-C81D-4C01-8DDD-2D333032BC53}">
      <dsp:nvSpPr>
        <dsp:cNvPr id="0" name=""/>
        <dsp:cNvSpPr/>
      </dsp:nvSpPr>
      <dsp:spPr>
        <a:xfrm>
          <a:off x="2237"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zh-TW" altLang="en-US" sz="2400" b="1" u="sng" kern="1200" baseline="0" dirty="0" smtClean="0">
              <a:solidFill>
                <a:srgbClr val="0000FF"/>
              </a:solidFill>
            </a:rPr>
            <a:t>重點程序：</a:t>
          </a:r>
          <a:endParaRPr lang="zh-TW" altLang="en-US" sz="2400" b="1" u="sng" kern="1200" dirty="0">
            <a:solidFill>
              <a:srgbClr val="0000FF"/>
            </a:solidFill>
          </a:endParaRPr>
        </a:p>
      </dsp:txBody>
      <dsp:txXfrm>
        <a:off x="65835" y="1537115"/>
        <a:ext cx="1175615" cy="1837494"/>
      </dsp:txXfrm>
    </dsp:sp>
    <dsp:sp modelId="{88ACDFEA-393F-4014-BAAC-D4C43B78A7F7}">
      <dsp:nvSpPr>
        <dsp:cNvPr id="0" name=""/>
        <dsp:cNvSpPr/>
      </dsp:nvSpPr>
      <dsp:spPr>
        <a:xfrm>
          <a:off x="1370190"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baseline="0" dirty="0" smtClean="0">
              <a:solidFill>
                <a:srgbClr val="0000FF"/>
              </a:solidFill>
            </a:rPr>
            <a:t>1.</a:t>
          </a:r>
          <a:r>
            <a:rPr lang="zh-TW" sz="2000" b="1" kern="1200" baseline="0" dirty="0" smtClean="0">
              <a:solidFill>
                <a:srgbClr val="0000FF"/>
              </a:solidFill>
            </a:rPr>
            <a:t>寫簽陳</a:t>
          </a:r>
          <a:r>
            <a:rPr lang="en-US" altLang="zh-TW" sz="2000" b="1" kern="1200" baseline="0" dirty="0" smtClean="0">
              <a:solidFill>
                <a:srgbClr val="0000FF"/>
              </a:solidFill>
            </a:rPr>
            <a:t>(</a:t>
          </a:r>
          <a:r>
            <a:rPr lang="zh-TW" altLang="en-US" sz="2000" b="1" kern="1200" baseline="0" dirty="0" smtClean="0">
              <a:solidFill>
                <a:srgbClr val="0000FF"/>
              </a:solidFill>
            </a:rPr>
            <a:t>含個人資料表</a:t>
          </a:r>
          <a:r>
            <a:rPr lang="en-US" altLang="zh-TW" sz="2000" b="1" kern="1200" baseline="0" dirty="0" smtClean="0">
              <a:solidFill>
                <a:srgbClr val="0000FF"/>
              </a:solidFill>
            </a:rPr>
            <a:t>)</a:t>
          </a:r>
          <a:endParaRPr lang="zh-TW" sz="2000" b="1" kern="1200" dirty="0">
            <a:solidFill>
              <a:srgbClr val="0000FF"/>
            </a:solidFill>
          </a:endParaRPr>
        </a:p>
      </dsp:txBody>
      <dsp:txXfrm>
        <a:off x="1433788" y="1537115"/>
        <a:ext cx="1175615" cy="1837494"/>
      </dsp:txXfrm>
    </dsp:sp>
    <dsp:sp modelId="{9C6A15C7-8D28-4E72-87E4-FA03AC21FC4A}">
      <dsp:nvSpPr>
        <dsp:cNvPr id="0" name=""/>
        <dsp:cNvSpPr/>
      </dsp:nvSpPr>
      <dsp:spPr>
        <a:xfrm>
          <a:off x="2738142"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baseline="0" dirty="0" smtClean="0">
              <a:solidFill>
                <a:srgbClr val="0000FF"/>
              </a:solidFill>
            </a:rPr>
            <a:t>2.</a:t>
          </a:r>
          <a:r>
            <a:rPr lang="zh-TW" sz="2000" b="1" kern="1200" baseline="0" dirty="0" smtClean="0">
              <a:solidFill>
                <a:srgbClr val="0000FF"/>
              </a:solidFill>
            </a:rPr>
            <a:t>進入系統填寫加保資料</a:t>
          </a:r>
          <a:endParaRPr lang="zh-TW" sz="2000" b="1" kern="1200" dirty="0">
            <a:solidFill>
              <a:srgbClr val="0000FF"/>
            </a:solidFill>
          </a:endParaRPr>
        </a:p>
      </dsp:txBody>
      <dsp:txXfrm>
        <a:off x="2801740" y="1537115"/>
        <a:ext cx="1175615" cy="1837494"/>
      </dsp:txXfrm>
    </dsp:sp>
    <dsp:sp modelId="{FA79CA3B-718F-4C29-975E-9405CBC92C61}">
      <dsp:nvSpPr>
        <dsp:cNvPr id="0" name=""/>
        <dsp:cNvSpPr/>
      </dsp:nvSpPr>
      <dsp:spPr>
        <a:xfrm>
          <a:off x="4106095"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baseline="0" dirty="0" smtClean="0">
              <a:solidFill>
                <a:srgbClr val="0000FF"/>
              </a:solidFill>
            </a:rPr>
            <a:t>3.</a:t>
          </a:r>
          <a:r>
            <a:rPr lang="zh-TW" sz="2000" b="1" kern="1200" baseline="0" dirty="0" smtClean="0">
              <a:solidFill>
                <a:srgbClr val="0000FF"/>
              </a:solidFill>
            </a:rPr>
            <a:t>產生保費明細表及</a:t>
          </a:r>
          <a:r>
            <a:rPr lang="zh-TW" altLang="en-US" sz="2000" b="1" kern="1200" baseline="0" dirty="0" smtClean="0">
              <a:solidFill>
                <a:srgbClr val="0000FF"/>
              </a:solidFill>
            </a:rPr>
            <a:t>契</a:t>
          </a:r>
          <a:r>
            <a:rPr lang="zh-TW" sz="2000" b="1" kern="1200" baseline="0" dirty="0" smtClean="0">
              <a:solidFill>
                <a:srgbClr val="0000FF"/>
              </a:solidFill>
            </a:rPr>
            <a:t>約</a:t>
          </a:r>
          <a:r>
            <a:rPr lang="zh-TW" altLang="en-US" sz="2000" b="1" kern="1200" baseline="0" dirty="0" smtClean="0">
              <a:solidFill>
                <a:srgbClr val="0000FF"/>
              </a:solidFill>
            </a:rPr>
            <a:t>二份表件</a:t>
          </a:r>
          <a:endParaRPr lang="zh-TW" sz="2000" b="1" kern="1200" dirty="0">
            <a:solidFill>
              <a:srgbClr val="0000FF"/>
            </a:solidFill>
          </a:endParaRPr>
        </a:p>
      </dsp:txBody>
      <dsp:txXfrm>
        <a:off x="4169693" y="1537115"/>
        <a:ext cx="1175615" cy="1837494"/>
      </dsp:txXfrm>
    </dsp:sp>
    <dsp:sp modelId="{66D85FF2-8B47-4581-AD63-9A9D1431142E}">
      <dsp:nvSpPr>
        <dsp:cNvPr id="0" name=""/>
        <dsp:cNvSpPr/>
      </dsp:nvSpPr>
      <dsp:spPr>
        <a:xfrm>
          <a:off x="5474047"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b="1" kern="1200" baseline="0" dirty="0" smtClean="0">
              <a:solidFill>
                <a:srgbClr val="0000FF"/>
              </a:solidFill>
            </a:rPr>
            <a:t>4.</a:t>
          </a:r>
          <a:r>
            <a:rPr lang="zh-TW" sz="2000" b="1" kern="1200" baseline="0" dirty="0" smtClean="0">
              <a:solidFill>
                <a:srgbClr val="0000FF"/>
              </a:solidFill>
            </a:rPr>
            <a:t>每月</a:t>
          </a:r>
          <a:r>
            <a:rPr lang="zh-TW" altLang="en-US" sz="2000" b="1" kern="1200" baseline="0" dirty="0" smtClean="0">
              <a:solidFill>
                <a:srgbClr val="0000FF"/>
              </a:solidFill>
            </a:rPr>
            <a:t>出勤</a:t>
          </a:r>
          <a:r>
            <a:rPr lang="zh-TW" sz="2000" b="1" kern="1200" baseline="0" dirty="0" smtClean="0">
              <a:solidFill>
                <a:srgbClr val="0000FF"/>
              </a:solidFill>
            </a:rPr>
            <a:t>記錄表</a:t>
          </a:r>
          <a:endParaRPr lang="zh-TW" sz="2000" b="1" kern="1200" dirty="0">
            <a:solidFill>
              <a:srgbClr val="0000FF"/>
            </a:solidFill>
          </a:endParaRPr>
        </a:p>
      </dsp:txBody>
      <dsp:txXfrm>
        <a:off x="5537645" y="1537115"/>
        <a:ext cx="1175615" cy="1837494"/>
      </dsp:txXfrm>
    </dsp:sp>
    <dsp:sp modelId="{D990EE6D-A266-40BB-AF47-316AFD39FF73}">
      <dsp:nvSpPr>
        <dsp:cNvPr id="0" name=""/>
        <dsp:cNvSpPr/>
      </dsp:nvSpPr>
      <dsp:spPr>
        <a:xfrm>
          <a:off x="6842000" y="1473517"/>
          <a:ext cx="1302811" cy="19646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zh-TW" altLang="en-US" sz="2000" b="1" u="heavy" kern="1200" baseline="0" dirty="0" smtClean="0">
              <a:solidFill>
                <a:srgbClr val="800080"/>
              </a:solidFill>
              <a:effectLst/>
            </a:rPr>
            <a:t>請勿延遲給付工資</a:t>
          </a:r>
          <a:endParaRPr lang="zh-TW" sz="2000" b="1" u="heavy" kern="1200" baseline="0" dirty="0">
            <a:solidFill>
              <a:srgbClr val="800080"/>
            </a:solidFill>
            <a:effectLst/>
          </a:endParaRPr>
        </a:p>
      </dsp:txBody>
      <dsp:txXfrm>
        <a:off x="6905598" y="1537115"/>
        <a:ext cx="1175615" cy="183749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200">
                <a:latin typeface="Arial" charset="0"/>
                <a:ea typeface="+mn-ea"/>
              </a:defRPr>
            </a:lvl1pPr>
          </a:lstStyle>
          <a:p>
            <a:pPr>
              <a:defRPr/>
            </a:pPr>
            <a:endParaRPr lang="en-US" altLang="zh-TW"/>
          </a:p>
        </p:txBody>
      </p:sp>
      <p:sp>
        <p:nvSpPr>
          <p:cNvPr id="8192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200">
                <a:latin typeface="Arial" charset="0"/>
                <a:ea typeface="+mn-ea"/>
              </a:defRPr>
            </a:lvl1pPr>
          </a:lstStyle>
          <a:p>
            <a:pPr>
              <a:defRPr/>
            </a:pPr>
            <a:endParaRPr lang="en-US" altLang="zh-TW"/>
          </a:p>
        </p:txBody>
      </p:sp>
      <p:sp>
        <p:nvSpPr>
          <p:cNvPr id="81924"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200">
                <a:latin typeface="Arial" charset="0"/>
                <a:ea typeface="+mn-ea"/>
              </a:defRPr>
            </a:lvl1pPr>
          </a:lstStyle>
          <a:p>
            <a:pPr>
              <a:defRPr/>
            </a:pPr>
            <a:endParaRPr lang="en-US" altLang="zh-TW"/>
          </a:p>
        </p:txBody>
      </p:sp>
      <p:sp>
        <p:nvSpPr>
          <p:cNvPr id="81925"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Arial" panose="020B0604020202020204" pitchFamily="34" charset="0"/>
              </a:defRPr>
            </a:lvl1pPr>
          </a:lstStyle>
          <a:p>
            <a:fld id="{A532AE8A-E34E-44AC-B83B-43A20E728100}"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kumimoji="0" sz="1200">
                <a:latin typeface="Arial" charset="0"/>
                <a:ea typeface="+mn-ea"/>
              </a:defRPr>
            </a:lvl1pPr>
          </a:lstStyle>
          <a:p>
            <a:pPr>
              <a:defRPr/>
            </a:pPr>
            <a:endParaRPr lang="en-US" altLang="zh-TW"/>
          </a:p>
        </p:txBody>
      </p:sp>
      <p:sp>
        <p:nvSpPr>
          <p:cNvPr id="808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kumimoji="0" sz="1200">
                <a:latin typeface="Arial" charset="0"/>
                <a:ea typeface="+mn-ea"/>
              </a:defRPr>
            </a:lvl1pPr>
          </a:lstStyle>
          <a:p>
            <a:pPr>
              <a:defRPr/>
            </a:pPr>
            <a:endParaRPr lang="en-US" altLang="zh-TW"/>
          </a:p>
        </p:txBody>
      </p:sp>
      <p:sp>
        <p:nvSpPr>
          <p:cNvPr id="30724"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1"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80902"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200">
                <a:latin typeface="Arial" charset="0"/>
                <a:ea typeface="+mn-ea"/>
              </a:defRPr>
            </a:lvl1pPr>
          </a:lstStyle>
          <a:p>
            <a:pPr>
              <a:defRPr/>
            </a:pPr>
            <a:endParaRPr lang="en-US" altLang="zh-TW"/>
          </a:p>
        </p:txBody>
      </p:sp>
      <p:sp>
        <p:nvSpPr>
          <p:cNvPr id="80903"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Arial" panose="020B0604020202020204" pitchFamily="34" charset="0"/>
              </a:defRPr>
            </a:lvl1pPr>
          </a:lstStyle>
          <a:p>
            <a:fld id="{1BBDBF75-4B11-457E-95D6-1C334A56B920}"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投影片圖像版面配置區 1"/>
          <p:cNvSpPr>
            <a:spLocks noGrp="1" noRot="1" noChangeAspect="1" noTextEdit="1"/>
          </p:cNvSpPr>
          <p:nvPr>
            <p:ph type="sldImg"/>
          </p:nvPr>
        </p:nvSpPr>
        <p:spPr>
          <a:ln/>
        </p:spPr>
      </p:sp>
      <p:sp>
        <p:nvSpPr>
          <p:cNvPr id="31747" name="備忘稿版面配置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en-US" smtClean="0">
              <a:latin typeface="Arial" panose="020B0604020202020204" pitchFamily="34" charset="0"/>
            </a:endParaRPr>
          </a:p>
        </p:txBody>
      </p:sp>
      <p:sp>
        <p:nvSpPr>
          <p:cNvPr id="31748" name="投影片編號版面配置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CE5745D-E189-4154-867D-CC9AAEA217F1}" type="slidenum">
              <a:rPr lang="zh-TW" altLang="en-US">
                <a:solidFill>
                  <a:srgbClr val="000000"/>
                </a:solidFill>
                <a:latin typeface="Times New Roman" panose="02020603050405020304" pitchFamily="18" charset="0"/>
                <a:ea typeface="標楷體" panose="03000509000000000000" pitchFamily="65" charset="-120"/>
              </a:rPr>
              <a:pPr eaLnBrk="1" hangingPunct="1">
                <a:spcBef>
                  <a:spcPct val="0"/>
                </a:spcBef>
              </a:pPr>
              <a:t>1</a:t>
            </a:fld>
            <a:endParaRPr lang="zh-TW" altLang="en-US">
              <a:solidFill>
                <a:srgbClr val="000000"/>
              </a:solidFill>
              <a:latin typeface="Times New Roman" panose="02020603050405020304" pitchFamily="18" charset="0"/>
              <a:ea typeface="標楷體" panose="03000509000000000000" pitchFamily="65"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99687407-BD4E-4FBF-9B04-09C7620BA74A}" type="slidenum">
              <a:rPr lang="zh-TW" altLang="en-US"/>
              <a:pPr eaLnBrk="1" hangingPunct="1">
                <a:spcBef>
                  <a:spcPct val="0"/>
                </a:spcBef>
              </a:pPr>
              <a:t>18</a:t>
            </a:fld>
            <a:endParaRPr lang="en-US" altLang="zh-TW"/>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smtClean="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C209AB0E-1C07-4909-92C1-51885834C316}" type="slidenum">
              <a:rPr lang="zh-TW" altLang="en-US"/>
              <a:pPr eaLnBrk="1" hangingPunct="1">
                <a:spcBef>
                  <a:spcPct val="0"/>
                </a:spcBef>
              </a:pPr>
              <a:t>20</a:t>
            </a:fld>
            <a:endParaRPr lang="en-US" altLang="zh-TW"/>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TW"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bwMode="invGray">
      <p:bgPr>
        <a:gradFill rotWithShape="0">
          <a:gsLst>
            <a:gs pos="0">
              <a:schemeClr val="bg1"/>
            </a:gs>
            <a:gs pos="100000">
              <a:srgbClr val="001900"/>
            </a:gs>
          </a:gsLst>
          <a:lin ang="5400000" scaled="1"/>
        </a:gradFill>
        <a:effectLst/>
      </p:bgPr>
    </p:bg>
    <p:spTree>
      <p:nvGrpSpPr>
        <p:cNvPr id="1" name=""/>
        <p:cNvGrpSpPr/>
        <p:nvPr/>
      </p:nvGrpSpPr>
      <p:grpSpPr>
        <a:xfrm>
          <a:off x="0" y="0"/>
          <a:ext cx="0" cy="0"/>
          <a:chOff x="0" y="0"/>
          <a:chExt cx="0" cy="0"/>
        </a:xfrm>
      </p:grpSpPr>
      <p:pic>
        <p:nvPicPr>
          <p:cNvPr id="3" name="Picture 64" descr="ppt0322_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圖片 8" descr="ppt0322.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260350"/>
            <a:ext cx="42481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3" name="Rectangle 21"/>
          <p:cNvSpPr>
            <a:spLocks noGrp="1" noChangeArrowheads="1"/>
          </p:cNvSpPr>
          <p:nvPr>
            <p:ph type="ctrTitle" sz="quarter"/>
          </p:nvPr>
        </p:nvSpPr>
        <p:spPr>
          <a:xfrm>
            <a:off x="468313" y="2349500"/>
            <a:ext cx="8207375" cy="936625"/>
          </a:xfrm>
        </p:spPr>
        <p:txBody>
          <a:bodyPr/>
          <a:lstStyle>
            <a:lvl1pPr algn="ctr">
              <a:defRPr u="sng"/>
            </a:lvl1pPr>
          </a:lstStyle>
          <a:p>
            <a:r>
              <a:rPr lang="ko-KR" altLang="en-US"/>
              <a:t>按一下以編輯母片標題樣式</a:t>
            </a:r>
          </a:p>
        </p:txBody>
      </p:sp>
    </p:spTree>
    <p:extLst>
      <p:ext uri="{BB962C8B-B14F-4D97-AF65-F5344CB8AC3E}">
        <p14:creationId xmlns:p14="http://schemas.microsoft.com/office/powerpoint/2010/main" val="3509366859"/>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407707741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50038" y="115888"/>
            <a:ext cx="2036762" cy="64087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9750" y="115888"/>
            <a:ext cx="5957888" cy="64087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805027540"/>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1187450" y="115888"/>
            <a:ext cx="6337300" cy="838200"/>
          </a:xfrm>
        </p:spPr>
        <p:txBody>
          <a:bodyPr/>
          <a:lstStyle/>
          <a:p>
            <a:r>
              <a:rPr lang="zh-TW" altLang="en-US" smtClean="0"/>
              <a:t>按一下以編輯母片標題樣式</a:t>
            </a:r>
            <a:endParaRPr lang="zh-TW" altLang="en-US"/>
          </a:p>
        </p:txBody>
      </p:sp>
      <p:sp>
        <p:nvSpPr>
          <p:cNvPr id="3" name="表格版面配置區 2"/>
          <p:cNvSpPr>
            <a:spLocks noGrp="1"/>
          </p:cNvSpPr>
          <p:nvPr>
            <p:ph type="tbl" idx="1"/>
          </p:nvPr>
        </p:nvSpPr>
        <p:spPr>
          <a:xfrm>
            <a:off x="539750" y="1612900"/>
            <a:ext cx="8147050" cy="4911725"/>
          </a:xfrm>
        </p:spPr>
        <p:txBody>
          <a:bodyPr/>
          <a:lstStyle/>
          <a:p>
            <a:pPr lvl="0"/>
            <a:endParaRPr lang="zh-TW" altLang="en-US" noProof="0" smtClean="0"/>
          </a:p>
        </p:txBody>
      </p:sp>
    </p:spTree>
    <p:extLst>
      <p:ext uri="{BB962C8B-B14F-4D97-AF65-F5344CB8AC3E}">
        <p14:creationId xmlns:p14="http://schemas.microsoft.com/office/powerpoint/2010/main" val="402943668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標題及圖表">
    <p:spTree>
      <p:nvGrpSpPr>
        <p:cNvPr id="1" name=""/>
        <p:cNvGrpSpPr/>
        <p:nvPr/>
      </p:nvGrpSpPr>
      <p:grpSpPr>
        <a:xfrm>
          <a:off x="0" y="0"/>
          <a:ext cx="0" cy="0"/>
          <a:chOff x="0" y="0"/>
          <a:chExt cx="0" cy="0"/>
        </a:xfrm>
      </p:grpSpPr>
      <p:sp>
        <p:nvSpPr>
          <p:cNvPr id="2" name="標題 1"/>
          <p:cNvSpPr>
            <a:spLocks noGrp="1"/>
          </p:cNvSpPr>
          <p:nvPr>
            <p:ph type="title"/>
          </p:nvPr>
        </p:nvSpPr>
        <p:spPr>
          <a:xfrm>
            <a:off x="1187450" y="115888"/>
            <a:ext cx="6337300" cy="838200"/>
          </a:xfrm>
        </p:spPr>
        <p:txBody>
          <a:bodyPr/>
          <a:lstStyle/>
          <a:p>
            <a:r>
              <a:rPr lang="zh-TW" altLang="en-US" smtClean="0"/>
              <a:t>按一下以編輯母片標題樣式</a:t>
            </a:r>
            <a:endParaRPr lang="zh-TW" altLang="en-US"/>
          </a:p>
        </p:txBody>
      </p:sp>
      <p:sp>
        <p:nvSpPr>
          <p:cNvPr id="3" name="圖表版面配置區 2"/>
          <p:cNvSpPr>
            <a:spLocks noGrp="1"/>
          </p:cNvSpPr>
          <p:nvPr>
            <p:ph type="chart" idx="1"/>
          </p:nvPr>
        </p:nvSpPr>
        <p:spPr>
          <a:xfrm>
            <a:off x="539750" y="1612900"/>
            <a:ext cx="8147050" cy="4911725"/>
          </a:xfrm>
        </p:spPr>
        <p:txBody>
          <a:bodyPr/>
          <a:lstStyle/>
          <a:p>
            <a:pPr lvl="0"/>
            <a:endParaRPr lang="zh-TW" altLang="en-US" noProof="0" smtClean="0"/>
          </a:p>
        </p:txBody>
      </p:sp>
    </p:spTree>
    <p:extLst>
      <p:ext uri="{BB962C8B-B14F-4D97-AF65-F5344CB8AC3E}">
        <p14:creationId xmlns:p14="http://schemas.microsoft.com/office/powerpoint/2010/main" val="764084548"/>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extLst>
      <p:ext uri="{BB962C8B-B14F-4D97-AF65-F5344CB8AC3E}">
        <p14:creationId xmlns:p14="http://schemas.microsoft.com/office/powerpoint/2010/main" val="3678096776"/>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491385874"/>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3523139893"/>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9750" y="1612900"/>
            <a:ext cx="3997325"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9475" y="1612900"/>
            <a:ext cx="3997325"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000919920"/>
      </p:ext>
    </p:extLst>
  </p:cSld>
  <p:clrMapOvr>
    <a:masterClrMapping/>
  </p:clrMapOvr>
  <p:transitio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456475334"/>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3114760591"/>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內容版面配置區 2"/>
          <p:cNvSpPr>
            <a:spLocks noGrp="1"/>
          </p:cNvSpPr>
          <p:nvPr>
            <p:ph idx="1"/>
          </p:nvPr>
        </p:nvSpPr>
        <p:spPr/>
        <p:txBody>
          <a:bodyPr/>
          <a:lstStyle>
            <a:lvl1pPr>
              <a:defRPr baseline="0">
                <a:ea typeface="標楷體" pitchFamily="65" charset="-120"/>
              </a:defRPr>
            </a:lvl1pPr>
            <a:lvl2pPr>
              <a:buClr>
                <a:schemeClr val="bg2"/>
              </a:buClr>
              <a:buSzPct val="100000"/>
              <a:defRPr>
                <a:latin typeface="+mj-ea"/>
                <a:ea typeface="+mj-ea"/>
              </a:defRPr>
            </a:lvl2pPr>
          </a:lstStyle>
          <a:p>
            <a:pPr lvl="0"/>
            <a:r>
              <a:rPr lang="zh-TW" altLang="en-US" dirty="0" smtClean="0"/>
              <a:t>按一下以編輯母片文字樣式</a:t>
            </a:r>
          </a:p>
          <a:p>
            <a:pPr lvl="1"/>
            <a:r>
              <a:rPr lang="zh-TW" altLang="en-US" dirty="0" smtClean="0"/>
              <a:t>第二層</a:t>
            </a:r>
          </a:p>
          <a:p>
            <a:pPr lvl="2"/>
            <a:r>
              <a:rPr lang="zh-TW" altLang="en-US" dirty="0" smtClean="0"/>
              <a:t>第三層</a:t>
            </a:r>
          </a:p>
          <a:p>
            <a:pPr lvl="3"/>
            <a:r>
              <a:rPr lang="zh-TW" altLang="en-US" dirty="0" smtClean="0"/>
              <a:t>第四層</a:t>
            </a:r>
          </a:p>
          <a:p>
            <a:pPr lvl="4"/>
            <a:r>
              <a:rPr lang="zh-TW" altLang="en-US" dirty="0" smtClean="0"/>
              <a:t>第五層</a:t>
            </a:r>
            <a:endParaRPr lang="zh-TW" altLang="en-US" dirty="0"/>
          </a:p>
        </p:txBody>
      </p:sp>
    </p:spTree>
    <p:extLst>
      <p:ext uri="{BB962C8B-B14F-4D97-AF65-F5344CB8AC3E}">
        <p14:creationId xmlns:p14="http://schemas.microsoft.com/office/powerpoint/2010/main" val="3935137638"/>
      </p:ext>
    </p:extLst>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7500425"/>
      </p:ext>
    </p:extLst>
  </p:cSld>
  <p:clrMapOvr>
    <a:masterClrMapping/>
  </p:clrMapOvr>
  <p:transition>
    <p:wipe dir="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4135698216"/>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465311393"/>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884409848"/>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50038" y="115888"/>
            <a:ext cx="2036762" cy="6408737"/>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539750" y="115888"/>
            <a:ext cx="5957888" cy="6408737"/>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3116797405"/>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extLst>
      <p:ext uri="{BB962C8B-B14F-4D97-AF65-F5344CB8AC3E}">
        <p14:creationId xmlns:p14="http://schemas.microsoft.com/office/powerpoint/2010/main" val="2621700558"/>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539750" y="1612900"/>
            <a:ext cx="3997325"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89475" y="1612900"/>
            <a:ext cx="3997325"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27494301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extLst>
      <p:ext uri="{BB962C8B-B14F-4D97-AF65-F5344CB8AC3E}">
        <p14:creationId xmlns:p14="http://schemas.microsoft.com/office/powerpoint/2010/main" val="1260351098"/>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Tree>
    <p:extLst>
      <p:ext uri="{BB962C8B-B14F-4D97-AF65-F5344CB8AC3E}">
        <p14:creationId xmlns:p14="http://schemas.microsoft.com/office/powerpoint/2010/main" val="410864004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101174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7826541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extLst>
      <p:ext uri="{BB962C8B-B14F-4D97-AF65-F5344CB8AC3E}">
        <p14:creationId xmlns:p14="http://schemas.microsoft.com/office/powerpoint/2010/main" val="146888591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6.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rgbClr val="001900"/>
            </a:gs>
            <a:gs pos="100000">
              <a:schemeClr val="bg1"/>
            </a:gs>
          </a:gsLst>
          <a:lin ang="0" scaled="1"/>
        </a:gradFill>
        <a:effectLst/>
      </p:bgPr>
    </p:bg>
    <p:spTree>
      <p:nvGrpSpPr>
        <p:cNvPr id="1" name=""/>
        <p:cNvGrpSpPr/>
        <p:nvPr/>
      </p:nvGrpSpPr>
      <p:grpSpPr>
        <a:xfrm>
          <a:off x="0" y="0"/>
          <a:ext cx="0" cy="0"/>
          <a:chOff x="0" y="0"/>
          <a:chExt cx="0" cy="0"/>
        </a:xfrm>
      </p:grpSpPr>
      <p:pic>
        <p:nvPicPr>
          <p:cNvPr id="1026" name="Picture 75" descr="ppt0322_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2"/>
          <p:cNvSpPr>
            <a:spLocks noGrp="1" noChangeArrowheads="1"/>
          </p:cNvSpPr>
          <p:nvPr>
            <p:ph type="body" idx="1"/>
          </p:nvPr>
        </p:nvSpPr>
        <p:spPr bwMode="auto">
          <a:xfrm>
            <a:off x="539750" y="1612900"/>
            <a:ext cx="814705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smtClean="0"/>
              <a:t>按一下以編輯母片</a:t>
            </a:r>
          </a:p>
          <a:p>
            <a:pPr lvl="1"/>
            <a:r>
              <a:rPr lang="ko-KR" altLang="en-US" smtClean="0"/>
              <a:t>第二層</a:t>
            </a:r>
          </a:p>
          <a:p>
            <a:pPr lvl="2"/>
            <a:r>
              <a:rPr lang="ko-KR" altLang="en-US" smtClean="0"/>
              <a:t>第三層</a:t>
            </a:r>
          </a:p>
          <a:p>
            <a:pPr lvl="3"/>
            <a:r>
              <a:rPr lang="ko-KR" altLang="en-US" smtClean="0"/>
              <a:t>第四層</a:t>
            </a:r>
          </a:p>
          <a:p>
            <a:pPr lvl="4"/>
            <a:r>
              <a:rPr lang="ko-KR" altLang="en-US" smtClean="0"/>
              <a:t>第五層</a:t>
            </a:r>
          </a:p>
        </p:txBody>
      </p:sp>
      <p:sp>
        <p:nvSpPr>
          <p:cNvPr id="12309" name="Rectangle 21"/>
          <p:cNvSpPr>
            <a:spLocks noGrp="1" noChangeArrowheads="1"/>
          </p:cNvSpPr>
          <p:nvPr>
            <p:ph type="title"/>
          </p:nvPr>
        </p:nvSpPr>
        <p:spPr bwMode="black">
          <a:xfrm>
            <a:off x="1187450" y="115888"/>
            <a:ext cx="6337300"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ko-KR" altLang="en-US" smtClean="0"/>
              <a:t>按一下以編輯母片標題樣式</a:t>
            </a:r>
          </a:p>
        </p:txBody>
      </p:sp>
      <p:sp>
        <p:nvSpPr>
          <p:cNvPr id="1029" name="Rectangle 63"/>
          <p:cNvSpPr>
            <a:spLocks noChangeArrowheads="1"/>
          </p:cNvSpPr>
          <p:nvPr/>
        </p:nvSpPr>
        <p:spPr bwMode="white">
          <a:xfrm>
            <a:off x="2836863" y="6524625"/>
            <a:ext cx="23114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anose="02020603050405020304" pitchFamily="18" charset="0"/>
                <a:ea typeface="新細明體" panose="02020500000000000000" pitchFamily="18" charset="-120"/>
              </a:defRPr>
            </a:lvl1pPr>
            <a:lvl2pPr marL="742950" indent="-285750" eaLnBrk="0" hangingPunct="0">
              <a:defRPr kumimoji="1">
                <a:solidFill>
                  <a:schemeClr val="tx1"/>
                </a:solidFill>
                <a:latin typeface="Times New Roman" panose="02020603050405020304" pitchFamily="18" charset="0"/>
                <a:ea typeface="新細明體" panose="02020500000000000000" pitchFamily="18" charset="-120"/>
              </a:defRPr>
            </a:lvl2pPr>
            <a:lvl3pPr marL="1143000" indent="-228600" eaLnBrk="0" hangingPunct="0">
              <a:defRPr kumimoji="1">
                <a:solidFill>
                  <a:schemeClr val="tx1"/>
                </a:solidFill>
                <a:latin typeface="Times New Roman" panose="02020603050405020304" pitchFamily="18" charset="0"/>
                <a:ea typeface="新細明體" panose="02020500000000000000" pitchFamily="18" charset="-120"/>
              </a:defRPr>
            </a:lvl3pPr>
            <a:lvl4pPr marL="1600200" indent="-228600" eaLnBrk="0" hangingPunct="0">
              <a:defRPr kumimoji="1">
                <a:solidFill>
                  <a:schemeClr val="tx1"/>
                </a:solidFill>
                <a:latin typeface="Times New Roman" panose="02020603050405020304" pitchFamily="18" charset="0"/>
                <a:ea typeface="新細明體" panose="02020500000000000000" pitchFamily="18" charset="-120"/>
              </a:defRPr>
            </a:lvl4pPr>
            <a:lvl5pPr marL="2057400" indent="-228600" eaLnBrk="0" hangingPunct="0">
              <a:defRPr kumimoji="1">
                <a:solidFill>
                  <a:schemeClr val="tx1"/>
                </a:solidFill>
                <a:latin typeface="Times New Roman" panose="02020603050405020304" pitchFamily="18"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Times New Roman" panose="02020603050405020304" pitchFamily="18" charset="0"/>
                <a:ea typeface="新細明體" panose="02020500000000000000" pitchFamily="18" charset="-120"/>
              </a:defRPr>
            </a:lvl9pPr>
          </a:lstStyle>
          <a:p>
            <a:pPr algn="r" eaLnBrk="1" hangingPunct="1"/>
            <a:r>
              <a:rPr kumimoji="0" lang="zh-TW" altLang="en-US" sz="1400">
                <a:solidFill>
                  <a:srgbClr val="000000"/>
                </a:solidFill>
                <a:latin typeface="Tahoma" panose="020B0604030504040204" pitchFamily="34" charset="0"/>
                <a:ea typeface="華康新特明體"/>
                <a:cs typeface="華康新特明體"/>
              </a:rPr>
              <a:t>第</a:t>
            </a:r>
            <a:fld id="{B085E15C-ABCF-46D5-8A16-BC276580B2D9}" type="slidenum">
              <a:rPr kumimoji="0" lang="zh-TW" altLang="en-US" sz="1400">
                <a:solidFill>
                  <a:srgbClr val="000000"/>
                </a:solidFill>
                <a:latin typeface="Tahoma" panose="020B0604030504040204" pitchFamily="34" charset="0"/>
                <a:ea typeface="華康新特明體"/>
                <a:cs typeface="華康新特明體"/>
              </a:rPr>
              <a:pPr algn="r" eaLnBrk="1" hangingPunct="1"/>
              <a:t>‹#›</a:t>
            </a:fld>
            <a:r>
              <a:rPr kumimoji="0" lang="zh-TW" altLang="en-US" sz="1400">
                <a:solidFill>
                  <a:srgbClr val="000000"/>
                </a:solidFill>
                <a:latin typeface="Tahoma" panose="020B0604030504040204" pitchFamily="34" charset="0"/>
                <a:ea typeface="華康新特明體"/>
                <a:cs typeface="華康新特明體"/>
              </a:rPr>
              <a:t>頁</a:t>
            </a:r>
            <a:endParaRPr kumimoji="0" lang="en-US" altLang="zh-TW" sz="1400">
              <a:solidFill>
                <a:srgbClr val="000000"/>
              </a:solidFill>
              <a:latin typeface="Tahoma" panose="020B0604030504040204" pitchFamily="34" charset="0"/>
              <a:ea typeface="華康新特明體"/>
              <a:cs typeface="華康新特明體"/>
            </a:endParaRPr>
          </a:p>
        </p:txBody>
      </p:sp>
      <p:pic>
        <p:nvPicPr>
          <p:cNvPr id="1030" name="圖片 9" descr="04.pn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443663" y="6521450"/>
            <a:ext cx="255587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圖片 10" descr="logo.pn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34925" y="-26988"/>
            <a:ext cx="1004888"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4859" r:id="rId1"/>
    <p:sldLayoutId id="2147484836" r:id="rId2"/>
    <p:sldLayoutId id="2147484837" r:id="rId3"/>
    <p:sldLayoutId id="2147484838" r:id="rId4"/>
    <p:sldLayoutId id="2147484839" r:id="rId5"/>
    <p:sldLayoutId id="2147484840" r:id="rId6"/>
    <p:sldLayoutId id="2147484841" r:id="rId7"/>
    <p:sldLayoutId id="2147484842" r:id="rId8"/>
    <p:sldLayoutId id="2147484843" r:id="rId9"/>
    <p:sldLayoutId id="2147484844" r:id="rId10"/>
    <p:sldLayoutId id="2147484845" r:id="rId11"/>
    <p:sldLayoutId id="2147484846" r:id="rId12"/>
    <p:sldLayoutId id="2147484847" r:id="rId13"/>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2800" b="1">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2pPr>
      <a:lvl3pPr algn="l" rtl="0" eaLnBrk="0" fontAlgn="base" hangingPunct="0">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3pPr>
      <a:lvl4pPr algn="l" rtl="0" eaLnBrk="0" fontAlgn="base" hangingPunct="0">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4pPr>
      <a:lvl5pPr algn="l" rtl="0" eaLnBrk="0" fontAlgn="base" hangingPunct="0">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5pPr>
      <a:lvl6pPr marL="457200" algn="l" rtl="0" fontAlgn="base">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6pPr>
      <a:lvl7pPr marL="914400" algn="l" rtl="0" fontAlgn="base">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7pPr>
      <a:lvl8pPr marL="1371600" algn="l" rtl="0" fontAlgn="base">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8pPr>
      <a:lvl9pPr marL="1828800" algn="l" rtl="0" fontAlgn="base">
        <a:spcBef>
          <a:spcPct val="0"/>
        </a:spcBef>
        <a:spcAft>
          <a:spcPct val="0"/>
        </a:spcAft>
        <a:defRPr sz="2800" b="1">
          <a:solidFill>
            <a:schemeClr val="tx2"/>
          </a:solidFill>
          <a:effectLst>
            <a:outerShdw blurRad="38100" dist="38100" dir="2700000" algn="tl">
              <a:srgbClr val="000000"/>
            </a:outerShdw>
          </a:effectLst>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Clr>
          <a:schemeClr val="accent2"/>
        </a:buClr>
        <a:buSzPct val="60000"/>
        <a:buFont typeface="Wingdings" panose="05000000000000000000" pitchFamily="2" charset="2"/>
        <a:buChar char="n"/>
        <a:defRPr sz="2800">
          <a:solidFill>
            <a:schemeClr val="bg2"/>
          </a:solidFill>
          <a:latin typeface="+mn-lt"/>
          <a:ea typeface="+mn-ea"/>
          <a:cs typeface="+mn-cs"/>
        </a:defRPr>
      </a:lvl1pPr>
      <a:lvl2pPr marL="742950" indent="-285750" algn="l" rtl="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bg2"/>
          </a:solidFill>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bg2"/>
          </a:solidFill>
          <a:latin typeface="+mn-lt"/>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mn-lt"/>
        </a:defRPr>
      </a:lvl4pPr>
      <a:lvl5pPr marL="20574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mn-lt"/>
        </a:defRPr>
      </a:lvl5pPr>
      <a:lvl6pPr marL="2514600" indent="-228600" algn="l" rtl="0" fontAlgn="base">
        <a:spcBef>
          <a:spcPct val="20000"/>
        </a:spcBef>
        <a:spcAft>
          <a:spcPct val="0"/>
        </a:spcAft>
        <a:buClr>
          <a:schemeClr val="tx1"/>
        </a:buClr>
        <a:buSzPct val="60000"/>
        <a:buFont typeface="Wingdings" pitchFamily="2" charset="2"/>
        <a:buChar char="n"/>
        <a:defRPr sz="2000">
          <a:solidFill>
            <a:schemeClr val="bg2"/>
          </a:solidFill>
          <a:latin typeface="+mn-lt"/>
        </a:defRPr>
      </a:lvl6pPr>
      <a:lvl7pPr marL="2971800" indent="-228600" algn="l" rtl="0" fontAlgn="base">
        <a:spcBef>
          <a:spcPct val="20000"/>
        </a:spcBef>
        <a:spcAft>
          <a:spcPct val="0"/>
        </a:spcAft>
        <a:buClr>
          <a:schemeClr val="tx1"/>
        </a:buClr>
        <a:buSzPct val="60000"/>
        <a:buFont typeface="Wingdings" pitchFamily="2" charset="2"/>
        <a:buChar char="n"/>
        <a:defRPr sz="2000">
          <a:solidFill>
            <a:schemeClr val="bg2"/>
          </a:solidFill>
          <a:latin typeface="+mn-lt"/>
        </a:defRPr>
      </a:lvl7pPr>
      <a:lvl8pPr marL="3429000" indent="-228600" algn="l" rtl="0" fontAlgn="base">
        <a:spcBef>
          <a:spcPct val="20000"/>
        </a:spcBef>
        <a:spcAft>
          <a:spcPct val="0"/>
        </a:spcAft>
        <a:buClr>
          <a:schemeClr val="tx1"/>
        </a:buClr>
        <a:buSzPct val="60000"/>
        <a:buFont typeface="Wingdings" pitchFamily="2" charset="2"/>
        <a:buChar char="n"/>
        <a:defRPr sz="2000">
          <a:solidFill>
            <a:schemeClr val="bg2"/>
          </a:solidFill>
          <a:latin typeface="+mn-lt"/>
        </a:defRPr>
      </a:lvl8pPr>
      <a:lvl9pPr marL="3886200" indent="-228600" algn="l" rtl="0" fontAlgn="base">
        <a:spcBef>
          <a:spcPct val="20000"/>
        </a:spcBef>
        <a:spcAft>
          <a:spcPct val="0"/>
        </a:spcAft>
        <a:buClr>
          <a:schemeClr val="tx1"/>
        </a:buClr>
        <a:buSzPct val="60000"/>
        <a:buFont typeface="Wingdings" pitchFamily="2" charset="2"/>
        <a:buChar char="n"/>
        <a:defRPr sz="2000">
          <a:solidFill>
            <a:schemeClr val="bg2"/>
          </a:solidFill>
          <a:latin typeface="+mn-lt"/>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invGray">
      <p:bgPr>
        <a:gradFill rotWithShape="0">
          <a:gsLst>
            <a:gs pos="0">
              <a:schemeClr val="bg1"/>
            </a:gs>
            <a:gs pos="100000">
              <a:srgbClr val="001900"/>
            </a:gs>
          </a:gsLst>
          <a:lin ang="5400000" scaled="1"/>
        </a:gradFill>
        <a:effectLst/>
      </p:bgPr>
    </p:bg>
    <p:spTree>
      <p:nvGrpSpPr>
        <p:cNvPr id="1" name=""/>
        <p:cNvGrpSpPr/>
        <p:nvPr/>
      </p:nvGrpSpPr>
      <p:grpSpPr>
        <a:xfrm>
          <a:off x="0" y="0"/>
          <a:ext cx="0" cy="0"/>
          <a:chOff x="0" y="0"/>
          <a:chExt cx="0" cy="0"/>
        </a:xfrm>
      </p:grpSpPr>
      <p:pic>
        <p:nvPicPr>
          <p:cNvPr id="2050" name="Picture 2" descr="C:\Users\kuswave\Desktop\20110815 PPT.jp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50" y="7938"/>
            <a:ext cx="9163050" cy="687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圖片 8" descr="ppt0322.pn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79388" y="260350"/>
            <a:ext cx="42481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Rectangle 22"/>
          <p:cNvSpPr>
            <a:spLocks noGrp="1" noChangeArrowheads="1"/>
          </p:cNvSpPr>
          <p:nvPr>
            <p:ph type="body" idx="1"/>
          </p:nvPr>
        </p:nvSpPr>
        <p:spPr bwMode="auto">
          <a:xfrm>
            <a:off x="539750" y="1612900"/>
            <a:ext cx="814705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ko-KR" altLang="en-US" smtClean="0"/>
              <a:t>按一下以編輯母片</a:t>
            </a:r>
          </a:p>
          <a:p>
            <a:pPr lvl="1"/>
            <a:r>
              <a:rPr lang="ko-KR" altLang="en-US" smtClean="0"/>
              <a:t>第二層</a:t>
            </a:r>
          </a:p>
          <a:p>
            <a:pPr lvl="2"/>
            <a:r>
              <a:rPr lang="ko-KR" altLang="en-US" smtClean="0"/>
              <a:t>第三層</a:t>
            </a:r>
          </a:p>
          <a:p>
            <a:pPr lvl="3"/>
            <a:r>
              <a:rPr lang="ko-KR" altLang="en-US" smtClean="0"/>
              <a:t>第四層</a:t>
            </a:r>
          </a:p>
          <a:p>
            <a:pPr lvl="4"/>
            <a:r>
              <a:rPr lang="ko-KR" altLang="en-US" smtClean="0"/>
              <a:t>第五層</a:t>
            </a:r>
          </a:p>
        </p:txBody>
      </p:sp>
      <p:sp>
        <p:nvSpPr>
          <p:cNvPr id="2053" name="Rectangle 21"/>
          <p:cNvSpPr>
            <a:spLocks noGrp="1" noChangeArrowheads="1"/>
          </p:cNvSpPr>
          <p:nvPr>
            <p:ph type="title"/>
          </p:nvPr>
        </p:nvSpPr>
        <p:spPr bwMode="black">
          <a:xfrm>
            <a:off x="1187450" y="115888"/>
            <a:ext cx="63373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ko-KR" altLang="en-US" smtClean="0"/>
              <a:t>按一下以編輯母片標題樣式</a:t>
            </a:r>
          </a:p>
        </p:txBody>
      </p:sp>
    </p:spTree>
  </p:cSld>
  <p:clrMap bg1="dk2" tx1="lt1" bg2="dk1" tx2="lt2" accent1="accent1" accent2="accent2" accent3="accent3" accent4="accent4" accent5="accent5" accent6="accent6" hlink="hlink" folHlink="folHlink"/>
  <p:sldLayoutIdLst>
    <p:sldLayoutId id="2147484848" r:id="rId1"/>
    <p:sldLayoutId id="2147484849" r:id="rId2"/>
    <p:sldLayoutId id="2147484850" r:id="rId3"/>
    <p:sldLayoutId id="2147484851" r:id="rId4"/>
    <p:sldLayoutId id="2147484852" r:id="rId5"/>
    <p:sldLayoutId id="2147484853" r:id="rId6"/>
    <p:sldLayoutId id="2147484854" r:id="rId7"/>
    <p:sldLayoutId id="2147484855" r:id="rId8"/>
    <p:sldLayoutId id="2147484856" r:id="rId9"/>
    <p:sldLayoutId id="2147484857" r:id="rId10"/>
    <p:sldLayoutId id="2147484858" r:id="rId11"/>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2800" b="1">
          <a:solidFill>
            <a:schemeClr val="tx2"/>
          </a:solidFill>
          <a:latin typeface="+mj-lt"/>
          <a:ea typeface="+mj-ea"/>
          <a:cs typeface="+mj-cs"/>
        </a:defRPr>
      </a:lvl1pPr>
      <a:lvl2pPr algn="l" rtl="0" eaLnBrk="0" fontAlgn="base" hangingPunct="0">
        <a:spcBef>
          <a:spcPct val="0"/>
        </a:spcBef>
        <a:spcAft>
          <a:spcPct val="0"/>
        </a:spcAft>
        <a:defRPr sz="2800" b="1">
          <a:solidFill>
            <a:schemeClr val="tx2"/>
          </a:solidFill>
          <a:latin typeface="標楷體" pitchFamily="65" charset="-120"/>
          <a:ea typeface="標楷體" pitchFamily="65" charset="-120"/>
        </a:defRPr>
      </a:lvl2pPr>
      <a:lvl3pPr algn="l" rtl="0" eaLnBrk="0" fontAlgn="base" hangingPunct="0">
        <a:spcBef>
          <a:spcPct val="0"/>
        </a:spcBef>
        <a:spcAft>
          <a:spcPct val="0"/>
        </a:spcAft>
        <a:defRPr sz="2800" b="1">
          <a:solidFill>
            <a:schemeClr val="tx2"/>
          </a:solidFill>
          <a:latin typeface="標楷體" pitchFamily="65" charset="-120"/>
          <a:ea typeface="標楷體" pitchFamily="65" charset="-120"/>
        </a:defRPr>
      </a:lvl3pPr>
      <a:lvl4pPr algn="l" rtl="0" eaLnBrk="0" fontAlgn="base" hangingPunct="0">
        <a:spcBef>
          <a:spcPct val="0"/>
        </a:spcBef>
        <a:spcAft>
          <a:spcPct val="0"/>
        </a:spcAft>
        <a:defRPr sz="2800" b="1">
          <a:solidFill>
            <a:schemeClr val="tx2"/>
          </a:solidFill>
          <a:latin typeface="標楷體" pitchFamily="65" charset="-120"/>
          <a:ea typeface="標楷體" pitchFamily="65" charset="-120"/>
        </a:defRPr>
      </a:lvl4pPr>
      <a:lvl5pPr algn="l" rtl="0" eaLnBrk="0" fontAlgn="base" hangingPunct="0">
        <a:spcBef>
          <a:spcPct val="0"/>
        </a:spcBef>
        <a:spcAft>
          <a:spcPct val="0"/>
        </a:spcAft>
        <a:defRPr sz="2800" b="1">
          <a:solidFill>
            <a:schemeClr val="tx2"/>
          </a:solidFill>
          <a:latin typeface="標楷體" pitchFamily="65" charset="-120"/>
          <a:ea typeface="標楷體" pitchFamily="65" charset="-120"/>
        </a:defRPr>
      </a:lvl5pPr>
      <a:lvl6pPr marL="457200" algn="l" rtl="0" eaLnBrk="0" fontAlgn="base" hangingPunct="0">
        <a:spcBef>
          <a:spcPct val="0"/>
        </a:spcBef>
        <a:spcAft>
          <a:spcPct val="0"/>
        </a:spcAft>
        <a:defRPr sz="2800" b="1">
          <a:solidFill>
            <a:schemeClr val="tx2"/>
          </a:solidFill>
          <a:latin typeface="標楷體" pitchFamily="65" charset="-120"/>
          <a:ea typeface="標楷體" pitchFamily="65" charset="-120"/>
        </a:defRPr>
      </a:lvl6pPr>
      <a:lvl7pPr marL="914400" algn="l" rtl="0" eaLnBrk="0" fontAlgn="base" hangingPunct="0">
        <a:spcBef>
          <a:spcPct val="0"/>
        </a:spcBef>
        <a:spcAft>
          <a:spcPct val="0"/>
        </a:spcAft>
        <a:defRPr sz="2800" b="1">
          <a:solidFill>
            <a:schemeClr val="tx2"/>
          </a:solidFill>
          <a:latin typeface="標楷體" pitchFamily="65" charset="-120"/>
          <a:ea typeface="標楷體" pitchFamily="65" charset="-120"/>
        </a:defRPr>
      </a:lvl7pPr>
      <a:lvl8pPr marL="1371600" algn="l" rtl="0" eaLnBrk="0" fontAlgn="base" hangingPunct="0">
        <a:spcBef>
          <a:spcPct val="0"/>
        </a:spcBef>
        <a:spcAft>
          <a:spcPct val="0"/>
        </a:spcAft>
        <a:defRPr sz="2800" b="1">
          <a:solidFill>
            <a:schemeClr val="tx2"/>
          </a:solidFill>
          <a:latin typeface="標楷體" pitchFamily="65" charset="-120"/>
          <a:ea typeface="標楷體" pitchFamily="65" charset="-120"/>
        </a:defRPr>
      </a:lvl8pPr>
      <a:lvl9pPr marL="1828800" algn="l" rtl="0" eaLnBrk="0" fontAlgn="base" hangingPunct="0">
        <a:spcBef>
          <a:spcPct val="0"/>
        </a:spcBef>
        <a:spcAft>
          <a:spcPct val="0"/>
        </a:spcAft>
        <a:defRPr sz="2800" b="1">
          <a:solidFill>
            <a:schemeClr val="tx2"/>
          </a:solidFill>
          <a:latin typeface="標楷體" pitchFamily="65" charset="-120"/>
          <a:ea typeface="標楷體" pitchFamily="65" charset="-120"/>
        </a:defRPr>
      </a:lvl9pPr>
    </p:titleStyle>
    <p:bodyStyle>
      <a:lvl1pPr marL="342900" indent="-342900" algn="l" rtl="0" eaLnBrk="0" fontAlgn="base" hangingPunct="0">
        <a:spcBef>
          <a:spcPct val="20000"/>
        </a:spcBef>
        <a:spcAft>
          <a:spcPct val="0"/>
        </a:spcAft>
        <a:buClr>
          <a:schemeClr val="accent2"/>
        </a:buClr>
        <a:buSzPct val="60000"/>
        <a:buFont typeface="Wingdings" panose="05000000000000000000" pitchFamily="2" charset="2"/>
        <a:buChar char="n"/>
        <a:defRPr sz="2800">
          <a:solidFill>
            <a:schemeClr val="bg2"/>
          </a:solidFill>
          <a:latin typeface="+mn-lt"/>
          <a:ea typeface="+mn-ea"/>
          <a:cs typeface="+mn-cs"/>
        </a:defRPr>
      </a:lvl1pPr>
      <a:lvl2pPr marL="742950" indent="-285750" algn="l" rtl="0" eaLnBrk="0" fontAlgn="base" hangingPunct="0">
        <a:spcBef>
          <a:spcPct val="20000"/>
        </a:spcBef>
        <a:spcAft>
          <a:spcPct val="0"/>
        </a:spcAft>
        <a:buClr>
          <a:schemeClr val="hlink"/>
        </a:buClr>
        <a:buSzPct val="60000"/>
        <a:buFont typeface="Wingdings" panose="05000000000000000000" pitchFamily="2" charset="2"/>
        <a:buChar char="n"/>
        <a:defRPr sz="2400">
          <a:solidFill>
            <a:schemeClr val="bg2"/>
          </a:solidFill>
          <a:latin typeface="+mn-lt"/>
          <a:ea typeface="+mn-ea"/>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bg2"/>
          </a:solidFill>
          <a:latin typeface="Verdana" pitchFamily="34" charset="0"/>
          <a:ea typeface="+mn-ea"/>
        </a:defRPr>
      </a:lvl3pPr>
      <a:lvl4pPr marL="16002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itchFamily="34" charset="0"/>
          <a:ea typeface="+mn-ea"/>
        </a:defRPr>
      </a:lvl4pPr>
      <a:lvl5pPr marL="2057400" indent="-228600" algn="l" rtl="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itchFamily="34" charset="0"/>
          <a:ea typeface="+mn-ea"/>
        </a:defRPr>
      </a:lvl5pPr>
      <a:lvl6pPr marL="2514600" indent="-228600" algn="l" rtl="0" eaLnBrk="0" fontAlgn="base" hangingPunct="0">
        <a:spcBef>
          <a:spcPct val="20000"/>
        </a:spcBef>
        <a:spcAft>
          <a:spcPct val="0"/>
        </a:spcAft>
        <a:buClr>
          <a:schemeClr val="tx1"/>
        </a:buClr>
        <a:buSzPct val="60000"/>
        <a:buFont typeface="Wingdings" pitchFamily="2" charset="2"/>
        <a:buChar char="n"/>
        <a:defRPr sz="2000">
          <a:solidFill>
            <a:schemeClr val="bg2"/>
          </a:solidFill>
          <a:latin typeface="Verdana" pitchFamily="34" charset="0"/>
          <a:ea typeface="+mn-ea"/>
        </a:defRPr>
      </a:lvl6pPr>
      <a:lvl7pPr marL="2971800" indent="-228600" algn="l" rtl="0" eaLnBrk="0" fontAlgn="base" hangingPunct="0">
        <a:spcBef>
          <a:spcPct val="20000"/>
        </a:spcBef>
        <a:spcAft>
          <a:spcPct val="0"/>
        </a:spcAft>
        <a:buClr>
          <a:schemeClr val="tx1"/>
        </a:buClr>
        <a:buSzPct val="60000"/>
        <a:buFont typeface="Wingdings" pitchFamily="2" charset="2"/>
        <a:buChar char="n"/>
        <a:defRPr sz="2000">
          <a:solidFill>
            <a:schemeClr val="bg2"/>
          </a:solidFill>
          <a:latin typeface="Verdana" pitchFamily="34" charset="0"/>
          <a:ea typeface="+mn-ea"/>
        </a:defRPr>
      </a:lvl7pPr>
      <a:lvl8pPr marL="3429000" indent="-228600" algn="l" rtl="0" eaLnBrk="0" fontAlgn="base" hangingPunct="0">
        <a:spcBef>
          <a:spcPct val="20000"/>
        </a:spcBef>
        <a:spcAft>
          <a:spcPct val="0"/>
        </a:spcAft>
        <a:buClr>
          <a:schemeClr val="tx1"/>
        </a:buClr>
        <a:buSzPct val="60000"/>
        <a:buFont typeface="Wingdings" pitchFamily="2" charset="2"/>
        <a:buChar char="n"/>
        <a:defRPr sz="2000">
          <a:solidFill>
            <a:schemeClr val="bg2"/>
          </a:solidFill>
          <a:latin typeface="Verdana" pitchFamily="34" charset="0"/>
          <a:ea typeface="+mn-ea"/>
        </a:defRPr>
      </a:lvl8pPr>
      <a:lvl9pPr marL="3886200" indent="-228600" algn="l" rtl="0" eaLnBrk="0" fontAlgn="base" hangingPunct="0">
        <a:spcBef>
          <a:spcPct val="20000"/>
        </a:spcBef>
        <a:spcAft>
          <a:spcPct val="0"/>
        </a:spcAft>
        <a:buClr>
          <a:schemeClr val="tx1"/>
        </a:buClr>
        <a:buSzPct val="60000"/>
        <a:buFont typeface="Wingdings" pitchFamily="2" charset="2"/>
        <a:buChar char="n"/>
        <a:defRPr sz="2000">
          <a:solidFill>
            <a:schemeClr val="bg2"/>
          </a:solidFill>
          <a:latin typeface="Verdana" pitchFamily="34" charset="0"/>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38468;&#20214;7.&#32654;&#21644;&#31185;&#25216;&#22823;&#23416;&#20860;&#20219;&#21161;&#29702;&#22865;&#32004;&#26360;.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24037;&#20316;&#35352;&#37636;&#34920;.xl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38468;&#20214;3.&#32654;&#21644;&#31185;&#25216;&#22823;&#23416;&#23416;&#29983;&#20860;&#20219;&#21161;&#29702;&#23416;&#32722;&#33287;&#21214;&#21205;&#27402;&#30410;&#20445;&#38556;&#34389;&#29702;&#35201;&#40670;.do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38468;&#20214;8.&#20860;&#20219;&#21161;&#29702;&#32856;&#20219;&#27969;&#31243;&#22294;.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38468;&#20214;6.&#21508;&#21934;&#20301;(&#35336;&#30059;)&#20860;&#20219;&#21161;&#29702;&#36774;&#29702;&#21152;&#36864;&#20445;&#27880;&#24847;&#20107;&#38917;.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38468;&#20214;5.&#32654;&#21644;&#31185;&#25216;&#22823;&#23416;&#20860;&#20219;&#21161;&#29702;&#23416;&#32722;&#33287;&#21214;&#20721;&#22411;&#24907;&#26280;&#20491;&#20154;&#22522;&#26412;&#36039;&#26009;&#349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subTitle" idx="1"/>
          </p:nvPr>
        </p:nvSpPr>
        <p:spPr>
          <a:xfrm>
            <a:off x="1371600" y="4508500"/>
            <a:ext cx="6400800" cy="1130300"/>
          </a:xfrm>
        </p:spPr>
        <p:txBody>
          <a:bodyPr/>
          <a:lstStyle/>
          <a:p>
            <a:r>
              <a:rPr lang="zh-TW" altLang="en-US" sz="3600" b="1" smtClean="0">
                <a:solidFill>
                  <a:srgbClr val="0000FF"/>
                </a:solidFill>
              </a:rPr>
              <a:t>人事室 </a:t>
            </a:r>
          </a:p>
          <a:p>
            <a:r>
              <a:rPr lang="zh-TW" altLang="en-US" sz="2400" smtClean="0">
                <a:solidFill>
                  <a:srgbClr val="0000FF"/>
                </a:solidFill>
              </a:rPr>
              <a:t>中華民國</a:t>
            </a:r>
            <a:r>
              <a:rPr lang="en-US" altLang="zh-TW" sz="2400" smtClean="0">
                <a:solidFill>
                  <a:srgbClr val="0000FF"/>
                </a:solidFill>
              </a:rPr>
              <a:t>104</a:t>
            </a:r>
            <a:r>
              <a:rPr lang="zh-TW" altLang="en-US" sz="2400" smtClean="0">
                <a:solidFill>
                  <a:srgbClr val="0000FF"/>
                </a:solidFill>
              </a:rPr>
              <a:t>年</a:t>
            </a:r>
            <a:r>
              <a:rPr lang="en-US" altLang="zh-TW" sz="2400" smtClean="0">
                <a:solidFill>
                  <a:srgbClr val="0000FF"/>
                </a:solidFill>
              </a:rPr>
              <a:t>9</a:t>
            </a:r>
            <a:r>
              <a:rPr lang="zh-TW" altLang="en-US" sz="2400" smtClean="0">
                <a:solidFill>
                  <a:srgbClr val="0000FF"/>
                </a:solidFill>
              </a:rPr>
              <a:t>月</a:t>
            </a:r>
            <a:r>
              <a:rPr lang="en-US" altLang="zh-TW" sz="2400" smtClean="0">
                <a:solidFill>
                  <a:srgbClr val="0000FF"/>
                </a:solidFill>
              </a:rPr>
              <a:t>9</a:t>
            </a:r>
            <a:r>
              <a:rPr lang="zh-TW" altLang="en-US" sz="2400" smtClean="0">
                <a:solidFill>
                  <a:srgbClr val="0000FF"/>
                </a:solidFill>
              </a:rPr>
              <a:t>日</a:t>
            </a:r>
          </a:p>
        </p:txBody>
      </p:sp>
      <p:sp>
        <p:nvSpPr>
          <p:cNvPr id="4099" name="Rectangle 2"/>
          <p:cNvSpPr>
            <a:spLocks noChangeArrowheads="1"/>
          </p:cNvSpPr>
          <p:nvPr/>
        </p:nvSpPr>
        <p:spPr bwMode="black">
          <a:xfrm>
            <a:off x="0" y="1989138"/>
            <a:ext cx="9144000" cy="151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chemeClr val="accent2"/>
              </a:buClr>
              <a:buSzPct val="60000"/>
              <a:buFont typeface="Wingdings" panose="05000000000000000000" pitchFamily="2" charset="2"/>
              <a:buChar char="n"/>
              <a:defRPr sz="2800">
                <a:solidFill>
                  <a:schemeClr val="bg2"/>
                </a:solidFill>
                <a:latin typeface="標楷體" panose="03000509000000000000" pitchFamily="65" charset="-120"/>
                <a:ea typeface="標楷體" panose="03000509000000000000" pitchFamily="65" charset="-120"/>
              </a:defRPr>
            </a:lvl1pPr>
            <a:lvl2pPr marL="742950" indent="-285750" eaLnBrk="0" hangingPunct="0">
              <a:spcBef>
                <a:spcPct val="20000"/>
              </a:spcBef>
              <a:buClr>
                <a:schemeClr val="hlink"/>
              </a:buClr>
              <a:buSzPct val="60000"/>
              <a:buFont typeface="Wingdings" panose="05000000000000000000" pitchFamily="2" charset="2"/>
              <a:buChar char="n"/>
              <a:defRPr sz="2400">
                <a:solidFill>
                  <a:schemeClr val="bg2"/>
                </a:solidFill>
                <a:latin typeface="標楷體" panose="03000509000000000000" pitchFamily="65" charset="-120"/>
                <a:ea typeface="標楷體" panose="03000509000000000000" pitchFamily="65" charset="-120"/>
              </a:defRPr>
            </a:lvl2pPr>
            <a:lvl3pPr marL="1143000" indent="-228600" eaLnBrk="0" hangingPunct="0">
              <a:spcBef>
                <a:spcPct val="20000"/>
              </a:spcBef>
              <a:buClr>
                <a:schemeClr val="accent2"/>
              </a:buClr>
              <a:buSzPct val="60000"/>
              <a:buFont typeface="Wingdings" panose="05000000000000000000" pitchFamily="2" charset="2"/>
              <a:buChar char="n"/>
              <a:defRPr sz="2400">
                <a:solidFill>
                  <a:schemeClr val="bg2"/>
                </a:solidFill>
                <a:latin typeface="Verdana" panose="020B0604030504040204" pitchFamily="34" charset="0"/>
                <a:ea typeface="標楷體" panose="03000509000000000000" pitchFamily="65" charset="-120"/>
              </a:defRPr>
            </a:lvl3pPr>
            <a:lvl4pPr marL="1600200" indent="-228600" eaLnBrk="0" hangingPunct="0">
              <a:spcBef>
                <a:spcPct val="20000"/>
              </a:spcBef>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4pPr>
            <a:lvl5pPr marL="2057400" indent="-228600" eaLnBrk="0" hangingPunct="0">
              <a:spcBef>
                <a:spcPct val="20000"/>
              </a:spcBef>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5pPr>
            <a:lvl6pPr marL="2514600" indent="-22860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6pPr>
            <a:lvl7pPr marL="2971800" indent="-22860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7pPr>
            <a:lvl8pPr marL="3429000" indent="-22860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8pPr>
            <a:lvl9pPr marL="3886200" indent="-228600" eaLnBrk="0" fontAlgn="base" hangingPunct="0">
              <a:spcBef>
                <a:spcPct val="20000"/>
              </a:spcBef>
              <a:spcAft>
                <a:spcPct val="0"/>
              </a:spcAft>
              <a:buClr>
                <a:schemeClr val="tx1"/>
              </a:buClr>
              <a:buSzPct val="60000"/>
              <a:buFont typeface="Wingdings" panose="05000000000000000000" pitchFamily="2" charset="2"/>
              <a:buChar char="n"/>
              <a:defRPr sz="2000">
                <a:solidFill>
                  <a:schemeClr val="bg2"/>
                </a:solidFill>
                <a:latin typeface="Verdana" panose="020B0604030504040204" pitchFamily="34" charset="0"/>
                <a:ea typeface="標楷體" panose="03000509000000000000" pitchFamily="65" charset="-120"/>
              </a:defRPr>
            </a:lvl9pPr>
          </a:lstStyle>
          <a:p>
            <a:pPr algn="ctr">
              <a:lnSpc>
                <a:spcPct val="120000"/>
              </a:lnSpc>
              <a:spcBef>
                <a:spcPct val="0"/>
              </a:spcBef>
              <a:buClrTx/>
              <a:buSzTx/>
              <a:buFontTx/>
              <a:buNone/>
            </a:pPr>
            <a:r>
              <a:rPr kumimoji="0" lang="zh-TW" altLang="en-US" sz="4800" b="1">
                <a:solidFill>
                  <a:srgbClr val="7030A0"/>
                </a:solidFill>
              </a:rPr>
              <a:t>美和科技大學</a:t>
            </a:r>
            <a:endParaRPr kumimoji="0" lang="en-US" altLang="zh-TW" sz="4800" b="1">
              <a:solidFill>
                <a:srgbClr val="7030A0"/>
              </a:solidFill>
            </a:endParaRPr>
          </a:p>
          <a:p>
            <a:pPr algn="ctr">
              <a:lnSpc>
                <a:spcPct val="120000"/>
              </a:lnSpc>
              <a:spcBef>
                <a:spcPct val="0"/>
              </a:spcBef>
              <a:buClrTx/>
              <a:buSzTx/>
              <a:buFontTx/>
              <a:buNone/>
            </a:pPr>
            <a:r>
              <a:rPr kumimoji="0" lang="zh-TW" altLang="en-US" sz="4800" b="1">
                <a:solidFill>
                  <a:srgbClr val="7030A0"/>
                </a:solidFill>
              </a:rPr>
              <a:t>兼任助理管理暨加退保說明會</a:t>
            </a: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聘任流程 </a:t>
            </a:r>
            <a:r>
              <a:rPr lang="en-US" altLang="zh-TW" sz="3200" dirty="0">
                <a:solidFill>
                  <a:srgbClr val="0000FF"/>
                </a:solidFill>
                <a:effectLst/>
              </a:rPr>
              <a:t>(</a:t>
            </a:r>
            <a:r>
              <a:rPr lang="zh-TW" altLang="en-US" sz="3200" dirty="0" smtClean="0">
                <a:solidFill>
                  <a:srgbClr val="0000FF"/>
                </a:solidFill>
                <a:effectLst/>
              </a:rPr>
              <a:t>四之一</a:t>
            </a:r>
            <a:r>
              <a:rPr lang="en-US" altLang="zh-TW" sz="3200" dirty="0" smtClean="0">
                <a:solidFill>
                  <a:srgbClr val="0000FF"/>
                </a:solidFill>
                <a:effectLst/>
              </a:rPr>
              <a:t>)</a:t>
            </a:r>
            <a:endParaRPr lang="zh-TW" altLang="en-US" sz="3200" dirty="0"/>
          </a:p>
        </p:txBody>
      </p:sp>
      <p:sp>
        <p:nvSpPr>
          <p:cNvPr id="13315" name="內容版面配置區 2"/>
          <p:cNvSpPr>
            <a:spLocks noGrp="1"/>
          </p:cNvSpPr>
          <p:nvPr>
            <p:ph idx="1"/>
          </p:nvPr>
        </p:nvSpPr>
        <p:spPr/>
        <p:txBody>
          <a:bodyPr/>
          <a:lstStyle/>
          <a:p>
            <a:pPr>
              <a:defRPr/>
            </a:pPr>
            <a:r>
              <a:rPr lang="en-US" altLang="zh-TW" dirty="0" smtClean="0"/>
              <a:t>(</a:t>
            </a:r>
            <a:r>
              <a:rPr lang="zh-TW" altLang="en-US" dirty="0" smtClean="0"/>
              <a:t>舉例</a:t>
            </a:r>
            <a:r>
              <a:rPr lang="en-US" altLang="zh-TW" dirty="0" smtClean="0"/>
              <a:t>)</a:t>
            </a:r>
          </a:p>
          <a:p>
            <a:pPr marL="0" indent="0">
              <a:buFont typeface="Wingdings" panose="05000000000000000000" pitchFamily="2" charset="2"/>
              <a:buNone/>
              <a:defRPr/>
            </a:pPr>
            <a:r>
              <a:rPr lang="en-US" altLang="zh-TW" b="1" dirty="0" smtClean="0">
                <a:latin typeface="新細明體" panose="02020300000000000000" pitchFamily="18" charset="-120"/>
                <a:ea typeface="新細明體" panose="02020300000000000000" pitchFamily="18" charset="-120"/>
              </a:rPr>
              <a:t>A</a:t>
            </a:r>
            <a:r>
              <a:rPr lang="zh-TW" altLang="en-US" b="1" dirty="0" smtClean="0">
                <a:latin typeface="新細明體" panose="02020300000000000000" pitchFamily="18" charset="-120"/>
                <a:ea typeface="新細明體" panose="02020300000000000000" pitchFamily="18" charset="-120"/>
              </a:rPr>
              <a:t>計畫主持人擬聘一位兼任助理，預計聘用起迄日為</a:t>
            </a:r>
            <a:r>
              <a:rPr lang="en-US" altLang="zh-TW" b="1" dirty="0" smtClean="0">
                <a:latin typeface="新細明體" panose="02020300000000000000" pitchFamily="18" charset="-120"/>
                <a:ea typeface="新細明體" panose="02020300000000000000" pitchFamily="18" charset="-120"/>
              </a:rPr>
              <a:t>104</a:t>
            </a:r>
            <a:r>
              <a:rPr lang="zh-TW" altLang="en-US" b="1" dirty="0" smtClean="0">
                <a:latin typeface="新細明體" panose="02020300000000000000" pitchFamily="18" charset="-120"/>
                <a:ea typeface="新細明體" panose="02020300000000000000" pitchFamily="18" charset="-120"/>
              </a:rPr>
              <a:t>年</a:t>
            </a:r>
            <a:r>
              <a:rPr lang="en-US" altLang="zh-TW" b="1" dirty="0" smtClean="0">
                <a:latin typeface="新細明體" panose="02020300000000000000" pitchFamily="18" charset="-120"/>
                <a:ea typeface="新細明體" panose="02020300000000000000" pitchFamily="18" charset="-120"/>
              </a:rPr>
              <a:t>10</a:t>
            </a:r>
            <a:r>
              <a:rPr lang="zh-TW" altLang="en-US" b="1" dirty="0" smtClean="0">
                <a:latin typeface="新細明體" panose="02020300000000000000" pitchFamily="18" charset="-120"/>
                <a:ea typeface="新細明體" panose="02020300000000000000" pitchFamily="18" charset="-120"/>
              </a:rPr>
              <a:t>月</a:t>
            </a:r>
            <a:r>
              <a:rPr lang="en-US" altLang="zh-TW" b="1" dirty="0" smtClean="0">
                <a:latin typeface="新細明體" panose="02020300000000000000" pitchFamily="18" charset="-120"/>
                <a:ea typeface="新細明體" panose="02020300000000000000" pitchFamily="18" charset="-120"/>
              </a:rPr>
              <a:t>20</a:t>
            </a:r>
            <a:r>
              <a:rPr lang="zh-TW" altLang="en-US" b="1" dirty="0" smtClean="0">
                <a:latin typeface="新細明體" panose="02020300000000000000" pitchFamily="18" charset="-120"/>
                <a:ea typeface="新細明體" panose="02020300000000000000" pitchFamily="18" charset="-120"/>
              </a:rPr>
              <a:t>日</a:t>
            </a:r>
            <a:r>
              <a:rPr lang="en-US" altLang="zh-TW" b="1" dirty="0" smtClean="0">
                <a:latin typeface="新細明體" panose="02020300000000000000" pitchFamily="18" charset="-120"/>
                <a:ea typeface="新細明體" panose="02020300000000000000" pitchFamily="18" charset="-120"/>
              </a:rPr>
              <a:t>~</a:t>
            </a:r>
            <a:r>
              <a:rPr lang="zh-TW" altLang="en-US" b="1" dirty="0" smtClean="0">
                <a:latin typeface="新細明體" panose="02020300000000000000" pitchFamily="18" charset="-120"/>
                <a:ea typeface="新細明體" panose="02020300000000000000" pitchFamily="18" charset="-120"/>
              </a:rPr>
              <a:t>至</a:t>
            </a:r>
            <a:r>
              <a:rPr lang="en-US" altLang="zh-TW" b="1" dirty="0" smtClean="0">
                <a:latin typeface="新細明體" panose="02020300000000000000" pitchFamily="18" charset="-120"/>
                <a:ea typeface="新細明體" panose="02020300000000000000" pitchFamily="18" charset="-120"/>
              </a:rPr>
              <a:t>104</a:t>
            </a:r>
            <a:r>
              <a:rPr lang="zh-TW" altLang="en-US" b="1" dirty="0" smtClean="0">
                <a:latin typeface="新細明體" panose="02020300000000000000" pitchFamily="18" charset="-120"/>
                <a:ea typeface="新細明體" panose="02020300000000000000" pitchFamily="18" charset="-120"/>
              </a:rPr>
              <a:t>年</a:t>
            </a:r>
            <a:r>
              <a:rPr lang="en-US" altLang="zh-TW" b="1" dirty="0" smtClean="0">
                <a:latin typeface="新細明體" panose="02020300000000000000" pitchFamily="18" charset="-120"/>
                <a:ea typeface="新細明體" panose="02020300000000000000" pitchFamily="18" charset="-120"/>
              </a:rPr>
              <a:t>12</a:t>
            </a:r>
            <a:r>
              <a:rPr lang="zh-TW" altLang="en-US" b="1" dirty="0" smtClean="0">
                <a:latin typeface="新細明體" panose="02020300000000000000" pitchFamily="18" charset="-120"/>
                <a:ea typeface="新細明體" panose="02020300000000000000" pitchFamily="18" charset="-120"/>
              </a:rPr>
              <a:t>月</a:t>
            </a:r>
            <a:r>
              <a:rPr lang="en-US" altLang="zh-TW" b="1" dirty="0" smtClean="0">
                <a:latin typeface="新細明體" panose="02020300000000000000" pitchFamily="18" charset="-120"/>
                <a:ea typeface="新細明體" panose="02020300000000000000" pitchFamily="18" charset="-120"/>
              </a:rPr>
              <a:t>31</a:t>
            </a:r>
            <a:r>
              <a:rPr lang="zh-TW" altLang="en-US" b="1" dirty="0" smtClean="0">
                <a:latin typeface="新細明體" panose="02020300000000000000" pitchFamily="18" charset="-120"/>
                <a:ea typeface="新細明體" panose="02020300000000000000" pitchFamily="18" charset="-120"/>
              </a:rPr>
              <a:t>日，</a:t>
            </a:r>
            <a:r>
              <a:rPr lang="en-US" altLang="zh-TW" b="1" dirty="0" smtClean="0">
                <a:latin typeface="新細明體" panose="02020300000000000000" pitchFamily="18" charset="-120"/>
                <a:ea typeface="新細明體" panose="02020300000000000000" pitchFamily="18" charset="-120"/>
              </a:rPr>
              <a:t>A</a:t>
            </a:r>
            <a:r>
              <a:rPr lang="zh-TW" altLang="en-US" b="1" dirty="0" smtClean="0">
                <a:latin typeface="新細明體" panose="02020300000000000000" pitchFamily="18" charset="-120"/>
                <a:ea typeface="新細明體" panose="02020300000000000000" pitchFamily="18" charset="-120"/>
              </a:rPr>
              <a:t>計畫主持人提早幾天自</a:t>
            </a:r>
            <a:r>
              <a:rPr lang="en-US" altLang="zh-TW" b="1" dirty="0" smtClean="0">
                <a:latin typeface="新細明體" panose="02020300000000000000" pitchFamily="18" charset="-120"/>
                <a:ea typeface="新細明體" panose="02020300000000000000" pitchFamily="18" charset="-120"/>
              </a:rPr>
              <a:t>104</a:t>
            </a:r>
            <a:r>
              <a:rPr lang="zh-TW" altLang="en-US" b="1" dirty="0" smtClean="0">
                <a:latin typeface="新細明體" panose="02020300000000000000" pitchFamily="18" charset="-120"/>
                <a:ea typeface="新細明體" panose="02020300000000000000" pitchFamily="18" charset="-120"/>
              </a:rPr>
              <a:t>年</a:t>
            </a:r>
            <a:r>
              <a:rPr lang="en-US" altLang="zh-TW" b="1" dirty="0" smtClean="0">
                <a:latin typeface="新細明體" panose="02020300000000000000" pitchFamily="18" charset="-120"/>
                <a:ea typeface="新細明體" panose="02020300000000000000" pitchFamily="18" charset="-120"/>
              </a:rPr>
              <a:t>10</a:t>
            </a:r>
            <a:r>
              <a:rPr lang="zh-TW" altLang="en-US" b="1" dirty="0" smtClean="0">
                <a:latin typeface="新細明體" panose="02020300000000000000" pitchFamily="18" charset="-120"/>
                <a:ea typeface="新細明體" panose="02020300000000000000" pitchFamily="18" charset="-120"/>
              </a:rPr>
              <a:t>月</a:t>
            </a:r>
            <a:r>
              <a:rPr lang="en-US" altLang="zh-TW" b="1" dirty="0" smtClean="0">
                <a:latin typeface="新細明體" panose="02020300000000000000" pitchFamily="18" charset="-120"/>
                <a:ea typeface="新細明體" panose="02020300000000000000" pitchFamily="18" charset="-120"/>
              </a:rPr>
              <a:t>12</a:t>
            </a:r>
            <a:r>
              <a:rPr lang="zh-TW" altLang="en-US" b="1" dirty="0" smtClean="0">
                <a:latin typeface="新細明體" panose="02020300000000000000" pitchFamily="18" charset="-120"/>
                <a:ea typeface="新細明體" panose="02020300000000000000" pitchFamily="18" charset="-120"/>
              </a:rPr>
              <a:t>日起開始跑簽陳流程</a:t>
            </a:r>
            <a:r>
              <a:rPr lang="en-US" altLang="zh-TW" b="1" dirty="0" smtClean="0">
                <a:latin typeface="新細明體" panose="02020300000000000000" pitchFamily="18" charset="-120"/>
                <a:ea typeface="新細明體" panose="02020300000000000000" pitchFamily="18" charset="-120"/>
              </a:rPr>
              <a:t>,104</a:t>
            </a:r>
            <a:r>
              <a:rPr lang="zh-TW" altLang="en-US" b="1" dirty="0" smtClean="0">
                <a:latin typeface="新細明體" panose="02020300000000000000" pitchFamily="18" charset="-120"/>
                <a:ea typeface="新細明體" panose="02020300000000000000" pitchFamily="18" charset="-120"/>
              </a:rPr>
              <a:t>年</a:t>
            </a:r>
            <a:r>
              <a:rPr lang="en-US" altLang="zh-TW" b="1" dirty="0" smtClean="0">
                <a:latin typeface="新細明體" panose="02020300000000000000" pitchFamily="18" charset="-120"/>
                <a:ea typeface="新細明體" panose="02020300000000000000" pitchFamily="18" charset="-120"/>
              </a:rPr>
              <a:t>10</a:t>
            </a:r>
            <a:r>
              <a:rPr lang="zh-TW" altLang="en-US" b="1" dirty="0" smtClean="0">
                <a:latin typeface="新細明體" panose="02020300000000000000" pitchFamily="18" charset="-120"/>
                <a:ea typeface="新細明體" panose="02020300000000000000" pitchFamily="18" charset="-120"/>
              </a:rPr>
              <a:t>月</a:t>
            </a:r>
            <a:r>
              <a:rPr lang="en-US" altLang="zh-TW" b="1" dirty="0" smtClean="0">
                <a:latin typeface="新細明體" panose="02020300000000000000" pitchFamily="18" charset="-120"/>
                <a:ea typeface="新細明體" panose="02020300000000000000" pitchFamily="18" charset="-120"/>
              </a:rPr>
              <a:t>15</a:t>
            </a:r>
            <a:r>
              <a:rPr lang="zh-TW" altLang="en-US" b="1" dirty="0" smtClean="0">
                <a:latin typeface="新細明體" panose="02020300000000000000" pitchFamily="18" charset="-120"/>
                <a:ea typeface="新細明體" panose="02020300000000000000" pitchFamily="18" charset="-120"/>
              </a:rPr>
              <a:t>日經校長核示同意，故</a:t>
            </a:r>
            <a:r>
              <a:rPr lang="zh-TW" altLang="zh-TW" b="1" dirty="0" smtClean="0">
                <a:latin typeface="新細明體" panose="02020300000000000000" pitchFamily="18" charset="-120"/>
                <a:ea typeface="新細明體" panose="02020300000000000000" pitchFamily="18" charset="-120"/>
              </a:rPr>
              <a:t>進入</a:t>
            </a:r>
            <a:r>
              <a:rPr lang="zh-TW" altLang="zh-TW" b="1" dirty="0">
                <a:latin typeface="新細明體" panose="02020300000000000000" pitchFamily="18" charset="-120"/>
                <a:ea typeface="新細明體" panose="02020300000000000000" pitchFamily="18" charset="-120"/>
              </a:rPr>
              <a:t>本校</a:t>
            </a:r>
            <a:r>
              <a:rPr lang="zh-TW" altLang="zh-TW" b="1" dirty="0">
                <a:solidFill>
                  <a:srgbClr val="FF0000"/>
                </a:solidFill>
                <a:latin typeface="新細明體" panose="02020300000000000000" pitchFamily="18" charset="-120"/>
                <a:ea typeface="新細明體" panose="02020300000000000000" pitchFamily="18" charset="-120"/>
              </a:rPr>
              <a:t>「兼任助理管理暨加退保系統</a:t>
            </a:r>
            <a:r>
              <a:rPr lang="zh-TW" altLang="zh-TW" b="1" dirty="0" smtClean="0">
                <a:solidFill>
                  <a:srgbClr val="FF0000"/>
                </a:solidFill>
                <a:latin typeface="新細明體" panose="02020300000000000000" pitchFamily="18" charset="-120"/>
                <a:ea typeface="新細明體" panose="02020300000000000000" pitchFamily="18" charset="-120"/>
              </a:rPr>
              <a:t>」</a:t>
            </a:r>
            <a:r>
              <a:rPr lang="zh-TW" altLang="en-US" b="1" dirty="0" smtClean="0">
                <a:solidFill>
                  <a:srgbClr val="FF0000"/>
                </a:solidFill>
                <a:latin typeface="新細明體" panose="02020300000000000000" pitchFamily="18" charset="-120"/>
                <a:ea typeface="新細明體" panose="02020300000000000000" pitchFamily="18" charset="-120"/>
              </a:rPr>
              <a:t>填寫</a:t>
            </a:r>
            <a:r>
              <a:rPr lang="zh-TW" altLang="zh-TW" b="1" dirty="0" smtClean="0">
                <a:latin typeface="新細明體" panose="02020300000000000000" pitchFamily="18" charset="-120"/>
                <a:ea typeface="新細明體" panose="02020300000000000000" pitchFamily="18" charset="-120"/>
              </a:rPr>
              <a:t>加保</a:t>
            </a:r>
            <a:r>
              <a:rPr lang="zh-TW" altLang="en-US" b="1" dirty="0" smtClean="0">
                <a:latin typeface="新細明體" panose="02020300000000000000" pitchFamily="18" charset="-120"/>
                <a:ea typeface="新細明體" panose="02020300000000000000" pitchFamily="18" charset="-120"/>
              </a:rPr>
              <a:t>資料的時間點為</a:t>
            </a:r>
            <a:r>
              <a:rPr lang="en-US" altLang="zh-TW" b="1" u="sng" dirty="0">
                <a:latin typeface="新細明體" panose="02020300000000000000" pitchFamily="18" charset="-120"/>
                <a:ea typeface="新細明體" panose="02020300000000000000" pitchFamily="18" charset="-120"/>
              </a:rPr>
              <a:t>10</a:t>
            </a:r>
            <a:r>
              <a:rPr lang="zh-TW" altLang="en-US" b="1" u="sng" dirty="0">
                <a:latin typeface="新細明體" panose="02020300000000000000" pitchFamily="18" charset="-120"/>
                <a:ea typeface="新細明體" panose="02020300000000000000" pitchFamily="18" charset="-120"/>
              </a:rPr>
              <a:t>月</a:t>
            </a:r>
            <a:r>
              <a:rPr lang="en-US" altLang="zh-TW" b="1" u="sng" dirty="0" smtClean="0">
                <a:latin typeface="新細明體" panose="02020300000000000000" pitchFamily="18" charset="-120"/>
                <a:ea typeface="新細明體" panose="02020300000000000000" pitchFamily="18" charset="-120"/>
              </a:rPr>
              <a:t>15</a:t>
            </a:r>
            <a:r>
              <a:rPr lang="zh-TW" altLang="en-US" b="1" u="sng" dirty="0" smtClean="0">
                <a:latin typeface="新細明體" panose="02020300000000000000" pitchFamily="18" charset="-120"/>
                <a:ea typeface="新細明體" panose="02020300000000000000" pitchFamily="18" charset="-120"/>
              </a:rPr>
              <a:t>日起</a:t>
            </a:r>
            <a:r>
              <a:rPr lang="en-US" altLang="zh-TW" b="1" u="sng" dirty="0" smtClean="0">
                <a:latin typeface="新細明體" panose="02020300000000000000" pitchFamily="18" charset="-120"/>
                <a:ea typeface="新細明體" panose="02020300000000000000" pitchFamily="18" charset="-120"/>
              </a:rPr>
              <a:t>(</a:t>
            </a:r>
            <a:r>
              <a:rPr lang="zh-TW" altLang="en-US" b="1" u="sng" dirty="0" smtClean="0">
                <a:latin typeface="新細明體" panose="02020300000000000000" pitchFamily="18" charset="-120"/>
                <a:ea typeface="新細明體" panose="02020300000000000000" pitchFamily="18" charset="-120"/>
              </a:rPr>
              <a:t>校長同意後</a:t>
            </a:r>
            <a:r>
              <a:rPr lang="en-US" altLang="zh-TW" b="1" u="sng" dirty="0" smtClean="0">
                <a:latin typeface="新細明體" panose="02020300000000000000" pitchFamily="18" charset="-120"/>
                <a:ea typeface="新細明體" panose="02020300000000000000" pitchFamily="18" charset="-120"/>
              </a:rPr>
              <a:t>)</a:t>
            </a:r>
            <a:r>
              <a:rPr lang="zh-TW" altLang="en-US" b="1" u="sng" dirty="0" smtClean="0">
                <a:latin typeface="新細明體" panose="02020300000000000000" pitchFamily="18" charset="-120"/>
                <a:ea typeface="新細明體" panose="02020300000000000000" pitchFamily="18" charset="-120"/>
              </a:rPr>
              <a:t>至</a:t>
            </a:r>
            <a:r>
              <a:rPr lang="en-US" altLang="zh-TW" b="1" u="sng" dirty="0">
                <a:latin typeface="新細明體" panose="02020300000000000000" pitchFamily="18" charset="-120"/>
                <a:ea typeface="新細明體" panose="02020300000000000000" pitchFamily="18" charset="-120"/>
              </a:rPr>
              <a:t>104</a:t>
            </a:r>
            <a:r>
              <a:rPr lang="zh-TW" altLang="en-US" b="1" u="sng" dirty="0">
                <a:latin typeface="新細明體" panose="02020300000000000000" pitchFamily="18" charset="-120"/>
                <a:ea typeface="新細明體" panose="02020300000000000000" pitchFamily="18" charset="-120"/>
              </a:rPr>
              <a:t>年</a:t>
            </a:r>
            <a:r>
              <a:rPr lang="en-US" altLang="zh-TW" b="1" u="sng" dirty="0">
                <a:latin typeface="新細明體" panose="02020300000000000000" pitchFamily="18" charset="-120"/>
                <a:ea typeface="新細明體" panose="02020300000000000000" pitchFamily="18" charset="-120"/>
              </a:rPr>
              <a:t>10</a:t>
            </a:r>
            <a:r>
              <a:rPr lang="zh-TW" altLang="en-US" b="1" u="sng" dirty="0">
                <a:latin typeface="新細明體" panose="02020300000000000000" pitchFamily="18" charset="-120"/>
                <a:ea typeface="新細明體" panose="02020300000000000000" pitchFamily="18" charset="-120"/>
              </a:rPr>
              <a:t>月</a:t>
            </a:r>
            <a:r>
              <a:rPr lang="en-US" altLang="zh-TW" b="1" u="sng" dirty="0">
                <a:latin typeface="新細明體" panose="02020300000000000000" pitchFamily="18" charset="-120"/>
                <a:ea typeface="新細明體" panose="02020300000000000000" pitchFamily="18" charset="-120"/>
              </a:rPr>
              <a:t>20</a:t>
            </a:r>
            <a:r>
              <a:rPr lang="zh-TW" altLang="en-US" b="1" u="sng" dirty="0">
                <a:latin typeface="新細明體" panose="02020300000000000000" pitchFamily="18" charset="-120"/>
                <a:ea typeface="新細明體" panose="02020300000000000000" pitchFamily="18" charset="-120"/>
              </a:rPr>
              <a:t>日中午</a:t>
            </a:r>
            <a:r>
              <a:rPr lang="en-US" altLang="zh-TW" b="1" u="sng" dirty="0">
                <a:latin typeface="新細明體" panose="02020300000000000000" pitchFamily="18" charset="-120"/>
                <a:ea typeface="新細明體" panose="02020300000000000000" pitchFamily="18" charset="-120"/>
              </a:rPr>
              <a:t>12</a:t>
            </a:r>
            <a:r>
              <a:rPr lang="zh-TW" altLang="en-US" b="1" u="sng" dirty="0">
                <a:latin typeface="新細明體" panose="02020300000000000000" pitchFamily="18" charset="-120"/>
                <a:ea typeface="新細明體" panose="02020300000000000000" pitchFamily="18" charset="-120"/>
              </a:rPr>
              <a:t>點</a:t>
            </a:r>
            <a:r>
              <a:rPr lang="zh-TW" altLang="en-US" b="1" dirty="0" smtClean="0">
                <a:latin typeface="新細明體" panose="02020300000000000000" pitchFamily="18" charset="-120"/>
                <a:ea typeface="新細明體" panose="02020300000000000000" pitchFamily="18" charset="-120"/>
              </a:rPr>
              <a:t>以前</a:t>
            </a:r>
            <a:r>
              <a:rPr lang="zh-TW" altLang="en-US" b="1" dirty="0" smtClean="0">
                <a:latin typeface="新細明體"/>
                <a:ea typeface="新細明體"/>
              </a:rPr>
              <a:t>，此段時間隨時都可進入填寫</a:t>
            </a:r>
            <a:r>
              <a:rPr lang="zh-TW" altLang="en-US" b="1" dirty="0" smtClean="0">
                <a:latin typeface="新細明體" panose="02020300000000000000" pitchFamily="18" charset="-120"/>
                <a:ea typeface="新細明體" panose="02020300000000000000" pitchFamily="18" charset="-120"/>
              </a:rPr>
              <a:t>。</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聘任流程 </a:t>
            </a:r>
            <a:r>
              <a:rPr lang="en-US" altLang="zh-TW" sz="3200" dirty="0">
                <a:solidFill>
                  <a:srgbClr val="0000FF"/>
                </a:solidFill>
                <a:effectLst/>
              </a:rPr>
              <a:t>(</a:t>
            </a:r>
            <a:r>
              <a:rPr lang="zh-TW" altLang="en-US" sz="3200" dirty="0" smtClean="0">
                <a:solidFill>
                  <a:srgbClr val="0000FF"/>
                </a:solidFill>
                <a:effectLst/>
              </a:rPr>
              <a:t>四之二</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p:txBody>
          <a:bodyPr/>
          <a:lstStyle/>
          <a:p>
            <a:pPr marL="0" indent="0">
              <a:buFont typeface="Wingdings" panose="05000000000000000000" pitchFamily="2" charset="2"/>
              <a:buNone/>
              <a:defRPr/>
            </a:pPr>
            <a:r>
              <a:rPr lang="zh-TW" altLang="en-US" sz="3200" u="sng" dirty="0" smtClean="0"/>
              <a:t>投保身份別分以下二種</a:t>
            </a:r>
            <a:endParaRPr lang="en-US" altLang="zh-TW" sz="3200" u="sng" dirty="0" smtClean="0"/>
          </a:p>
          <a:p>
            <a:pPr>
              <a:defRPr/>
            </a:pPr>
            <a:r>
              <a:rPr lang="zh-TW" altLang="en-US" b="1" u="sng" dirty="0">
                <a:solidFill>
                  <a:srgbClr val="FF0000"/>
                </a:solidFill>
              </a:rPr>
              <a:t>部分工時</a:t>
            </a:r>
            <a:r>
              <a:rPr lang="zh-TW" altLang="en-US" b="1" u="sng" dirty="0" smtClean="0">
                <a:solidFill>
                  <a:srgbClr val="FF0000"/>
                </a:solidFill>
              </a:rPr>
              <a:t>人員</a:t>
            </a:r>
            <a:r>
              <a:rPr lang="en-US" altLang="zh-TW" b="1" u="sng" dirty="0" smtClean="0">
                <a:solidFill>
                  <a:srgbClr val="FF0000"/>
                </a:solidFill>
              </a:rPr>
              <a:t>(</a:t>
            </a:r>
            <a:r>
              <a:rPr lang="zh-TW" altLang="en-US" b="1" u="sng" dirty="0" smtClean="0">
                <a:solidFill>
                  <a:srgbClr val="FF0000"/>
                </a:solidFill>
              </a:rPr>
              <a:t>平均月薪</a:t>
            </a:r>
            <a:r>
              <a:rPr lang="en-US" altLang="zh-TW" b="1" u="sng" dirty="0" smtClean="0">
                <a:solidFill>
                  <a:srgbClr val="FF0000"/>
                </a:solidFill>
              </a:rPr>
              <a:t>)</a:t>
            </a:r>
            <a:r>
              <a:rPr lang="en-US" altLang="zh-TW" dirty="0" smtClean="0"/>
              <a:t>=&gt;</a:t>
            </a:r>
            <a:r>
              <a:rPr lang="zh-TW" altLang="en-US" dirty="0" smtClean="0"/>
              <a:t>整月均屬在職狀態</a:t>
            </a:r>
            <a:r>
              <a:rPr lang="en-US" altLang="zh-TW" dirty="0" smtClean="0"/>
              <a:t>=&gt;</a:t>
            </a:r>
            <a:r>
              <a:rPr lang="zh-TW" altLang="en-US" dirty="0" smtClean="0"/>
              <a:t>勞保月投保薪資按全月薪資所得總額申報</a:t>
            </a:r>
            <a:endParaRPr lang="en-US" altLang="zh-TW" dirty="0" smtClean="0"/>
          </a:p>
          <a:p>
            <a:pPr marL="0" indent="0">
              <a:buFont typeface="Wingdings" panose="05000000000000000000" pitchFamily="2" charset="2"/>
              <a:buNone/>
              <a:defRPr/>
            </a:pPr>
            <a:r>
              <a:rPr lang="zh-TW" altLang="en-US" sz="2000" b="1" dirty="0" smtClean="0">
                <a:solidFill>
                  <a:srgbClr val="0000FF"/>
                </a:solidFill>
              </a:rPr>
              <a:t>註</a:t>
            </a:r>
            <a:r>
              <a:rPr lang="en-US" altLang="zh-TW" sz="2000" b="1" dirty="0" smtClean="0">
                <a:solidFill>
                  <a:srgbClr val="0000FF"/>
                </a:solidFill>
              </a:rPr>
              <a:t>:</a:t>
            </a:r>
            <a:r>
              <a:rPr lang="zh-TW" altLang="en-US" sz="2000" b="1" dirty="0" smtClean="0">
                <a:solidFill>
                  <a:srgbClr val="0000FF"/>
                </a:solidFill>
              </a:rPr>
              <a:t>部分工時人員適用整月加保或每月每週固定日期加保者</a:t>
            </a:r>
            <a:r>
              <a:rPr lang="zh-TW" altLang="en-US" sz="2000" b="1" dirty="0" smtClean="0">
                <a:solidFill>
                  <a:srgbClr val="0000FF"/>
                </a:solidFill>
                <a:latin typeface="新細明體"/>
                <a:ea typeface="新細明體"/>
              </a:rPr>
              <a:t>。</a:t>
            </a:r>
            <a:endParaRPr lang="en-US" altLang="zh-TW" sz="2000" b="1" dirty="0" smtClean="0">
              <a:solidFill>
                <a:srgbClr val="0000FF"/>
              </a:solidFill>
            </a:endParaRPr>
          </a:p>
          <a:p>
            <a:pPr>
              <a:defRPr/>
            </a:pPr>
            <a:r>
              <a:rPr lang="zh-TW" altLang="en-US" b="1" u="sng" dirty="0">
                <a:solidFill>
                  <a:srgbClr val="FF0000"/>
                </a:solidFill>
              </a:rPr>
              <a:t>短期</a:t>
            </a:r>
            <a:r>
              <a:rPr lang="zh-TW" altLang="en-US" b="1" u="sng" dirty="0" smtClean="0">
                <a:solidFill>
                  <a:srgbClr val="FF0000"/>
                </a:solidFill>
              </a:rPr>
              <a:t>工作人員</a:t>
            </a:r>
            <a:r>
              <a:rPr lang="en-US" altLang="zh-TW" b="1" u="sng" dirty="0" smtClean="0">
                <a:solidFill>
                  <a:srgbClr val="FF0000"/>
                </a:solidFill>
              </a:rPr>
              <a:t>(</a:t>
            </a:r>
            <a:r>
              <a:rPr lang="zh-TW" altLang="en-US" b="1" u="sng" dirty="0" smtClean="0">
                <a:solidFill>
                  <a:srgbClr val="FF0000"/>
                </a:solidFill>
              </a:rPr>
              <a:t>日薪</a:t>
            </a:r>
            <a:r>
              <a:rPr lang="en-US" altLang="zh-TW" b="1" u="sng" dirty="0" smtClean="0">
                <a:solidFill>
                  <a:srgbClr val="FF0000"/>
                </a:solidFill>
              </a:rPr>
              <a:t>)</a:t>
            </a:r>
            <a:r>
              <a:rPr lang="en-US" altLang="zh-TW" dirty="0" smtClean="0"/>
              <a:t>=&gt;</a:t>
            </a:r>
            <a:r>
              <a:rPr lang="zh-TW" altLang="en-US" dirty="0" smtClean="0"/>
              <a:t>未全月在職者</a:t>
            </a:r>
            <a:r>
              <a:rPr lang="en-US" altLang="zh-TW" dirty="0" smtClean="0"/>
              <a:t>=&gt;</a:t>
            </a:r>
            <a:r>
              <a:rPr lang="zh-TW" altLang="en-US" dirty="0" smtClean="0"/>
              <a:t>到職當日申報</a:t>
            </a:r>
            <a:r>
              <a:rPr lang="zh-TW" altLang="en-US" dirty="0" smtClean="0">
                <a:latin typeface="+mj-ea"/>
                <a:ea typeface="+mj-ea"/>
              </a:rPr>
              <a:t>加保，離職當日申報退保</a:t>
            </a:r>
            <a:endParaRPr lang="en-US" altLang="zh-TW" dirty="0" smtClean="0">
              <a:latin typeface="+mj-ea"/>
              <a:ea typeface="+mj-ea"/>
            </a:endParaRPr>
          </a:p>
          <a:p>
            <a:pPr marL="0" indent="0">
              <a:lnSpc>
                <a:spcPts val="2200"/>
              </a:lnSpc>
              <a:buFont typeface="Wingdings" panose="05000000000000000000" pitchFamily="2" charset="2"/>
              <a:buNone/>
              <a:defRPr/>
            </a:pPr>
            <a:r>
              <a:rPr lang="zh-TW" altLang="en-US" sz="2000" b="1" dirty="0" smtClean="0">
                <a:solidFill>
                  <a:srgbClr val="0000FF"/>
                </a:solidFill>
                <a:latin typeface="+mj-ea"/>
                <a:ea typeface="+mj-ea"/>
              </a:rPr>
              <a:t>註：短期工作人員適用</a:t>
            </a:r>
            <a:r>
              <a:rPr lang="zh-TW" altLang="en-US" sz="2000" b="1" dirty="0">
                <a:solidFill>
                  <a:srgbClr val="0000FF"/>
                </a:solidFill>
                <a:latin typeface="+mj-ea"/>
                <a:ea typeface="+mj-ea"/>
              </a:rPr>
              <a:t>短期、不定期或</a:t>
            </a:r>
            <a:r>
              <a:rPr lang="zh-TW" altLang="zh-TW" sz="2000" b="1" dirty="0">
                <a:solidFill>
                  <a:srgbClr val="0000FF"/>
                </a:solidFill>
                <a:latin typeface="+mj-ea"/>
                <a:ea typeface="+mj-ea"/>
              </a:rPr>
              <a:t>專案短期工讀生</a:t>
            </a:r>
            <a:r>
              <a:rPr lang="en-US" altLang="zh-TW" sz="2000" b="1" dirty="0">
                <a:solidFill>
                  <a:srgbClr val="0000FF"/>
                </a:solidFill>
                <a:latin typeface="+mj-ea"/>
                <a:ea typeface="+mj-ea"/>
              </a:rPr>
              <a:t>(</a:t>
            </a:r>
            <a:r>
              <a:rPr lang="zh-TW" altLang="zh-TW" sz="2000" b="1" dirty="0">
                <a:solidFill>
                  <a:srgbClr val="0000FF"/>
                </a:solidFill>
                <a:latin typeface="+mj-ea"/>
                <a:ea typeface="+mj-ea"/>
              </a:rPr>
              <a:t>如校慶、</a:t>
            </a:r>
            <a:r>
              <a:rPr lang="zh-TW" altLang="zh-TW" sz="2000" b="1" dirty="0" smtClean="0">
                <a:solidFill>
                  <a:srgbClr val="0000FF"/>
                </a:solidFill>
                <a:latin typeface="+mj-ea"/>
                <a:ea typeface="+mj-ea"/>
              </a:rPr>
              <a:t>運動</a:t>
            </a:r>
            <a:endParaRPr lang="en-US" altLang="zh-TW" sz="2000" b="1" dirty="0" smtClean="0">
              <a:solidFill>
                <a:srgbClr val="0000FF"/>
              </a:solidFill>
              <a:latin typeface="+mj-ea"/>
              <a:ea typeface="+mj-ea"/>
            </a:endParaRPr>
          </a:p>
          <a:p>
            <a:pPr marL="0" indent="0">
              <a:lnSpc>
                <a:spcPts val="2200"/>
              </a:lnSpc>
              <a:buFont typeface="Wingdings" panose="05000000000000000000" pitchFamily="2" charset="2"/>
              <a:buNone/>
              <a:defRPr/>
            </a:pPr>
            <a:r>
              <a:rPr lang="zh-TW" altLang="en-US" sz="2000" b="1" dirty="0">
                <a:solidFill>
                  <a:srgbClr val="0000FF"/>
                </a:solidFill>
                <a:latin typeface="+mj-ea"/>
                <a:ea typeface="+mj-ea"/>
              </a:rPr>
              <a:t> </a:t>
            </a:r>
            <a:r>
              <a:rPr lang="zh-TW" altLang="en-US" sz="2000" b="1" dirty="0" smtClean="0">
                <a:solidFill>
                  <a:srgbClr val="0000FF"/>
                </a:solidFill>
                <a:latin typeface="+mj-ea"/>
                <a:ea typeface="+mj-ea"/>
              </a:rPr>
              <a:t>   </a:t>
            </a:r>
            <a:r>
              <a:rPr lang="zh-TW" altLang="zh-TW" sz="2000" b="1" dirty="0" smtClean="0">
                <a:solidFill>
                  <a:srgbClr val="0000FF"/>
                </a:solidFill>
                <a:latin typeface="+mj-ea"/>
                <a:ea typeface="+mj-ea"/>
              </a:rPr>
              <a:t>會</a:t>
            </a:r>
            <a:r>
              <a:rPr lang="zh-TW" altLang="zh-TW" sz="2000" b="1" dirty="0">
                <a:solidFill>
                  <a:srgbClr val="0000FF"/>
                </a:solidFill>
                <a:latin typeface="+mj-ea"/>
                <a:ea typeface="+mj-ea"/>
              </a:rPr>
              <a:t>、研討會</a:t>
            </a:r>
            <a:r>
              <a:rPr lang="en-US" altLang="zh-TW" sz="2000" b="1" dirty="0">
                <a:solidFill>
                  <a:srgbClr val="0000FF"/>
                </a:solidFill>
                <a:latin typeface="+mj-ea"/>
                <a:ea typeface="+mj-ea"/>
              </a:rPr>
              <a:t>…</a:t>
            </a:r>
            <a:r>
              <a:rPr lang="zh-TW" altLang="zh-TW" sz="2000" b="1" dirty="0">
                <a:solidFill>
                  <a:srgbClr val="0000FF"/>
                </a:solidFill>
                <a:latin typeface="+mj-ea"/>
                <a:ea typeface="+mj-ea"/>
              </a:rPr>
              <a:t>等聘任一日或多日、但非持續聘用之工讀生</a:t>
            </a:r>
            <a:r>
              <a:rPr lang="en-US" altLang="zh-TW" sz="2000" b="1" dirty="0">
                <a:solidFill>
                  <a:srgbClr val="0000FF"/>
                </a:solidFill>
                <a:latin typeface="+mj-ea"/>
                <a:ea typeface="+mj-ea"/>
              </a:rPr>
              <a:t>)</a:t>
            </a:r>
            <a:endParaRPr lang="en-US" altLang="zh-TW" sz="2000" b="1" dirty="0" smtClean="0">
              <a:solidFill>
                <a:srgbClr val="0000FF"/>
              </a:solidFill>
              <a:latin typeface="+mj-ea"/>
              <a:ea typeface="+mj-ea"/>
            </a:endParaRPr>
          </a:p>
          <a:p>
            <a:pPr marL="0" indent="0">
              <a:buFont typeface="Wingdings" panose="05000000000000000000" pitchFamily="2" charset="2"/>
              <a:buNone/>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聘任流程 </a:t>
            </a:r>
            <a:r>
              <a:rPr lang="en-US" altLang="zh-TW" sz="3200" dirty="0">
                <a:solidFill>
                  <a:srgbClr val="0000FF"/>
                </a:solidFill>
                <a:effectLst/>
              </a:rPr>
              <a:t>(</a:t>
            </a:r>
            <a:r>
              <a:rPr lang="zh-TW" altLang="en-US" sz="3200" dirty="0">
                <a:solidFill>
                  <a:srgbClr val="0000FF"/>
                </a:solidFill>
                <a:effectLst/>
              </a:rPr>
              <a:t>四</a:t>
            </a:r>
            <a:r>
              <a:rPr lang="zh-TW" altLang="en-US" sz="3200" dirty="0" smtClean="0">
                <a:solidFill>
                  <a:srgbClr val="0000FF"/>
                </a:solidFill>
                <a:effectLst/>
              </a:rPr>
              <a:t>之三</a:t>
            </a:r>
            <a:r>
              <a:rPr lang="en-US" altLang="zh-TW" sz="3200" dirty="0" smtClean="0">
                <a:solidFill>
                  <a:srgbClr val="0000FF"/>
                </a:solidFill>
                <a:effectLst/>
              </a:rPr>
              <a:t>)</a:t>
            </a:r>
            <a:endParaRPr lang="zh-TW" altLang="en-US" sz="3200" dirty="0"/>
          </a:p>
        </p:txBody>
      </p:sp>
      <p:sp>
        <p:nvSpPr>
          <p:cNvPr id="15363" name="內容版面配置區 2"/>
          <p:cNvSpPr>
            <a:spLocks noGrp="1"/>
          </p:cNvSpPr>
          <p:nvPr>
            <p:ph idx="1"/>
          </p:nvPr>
        </p:nvSpPr>
        <p:spPr/>
        <p:txBody>
          <a:bodyPr/>
          <a:lstStyle/>
          <a:p>
            <a:r>
              <a:rPr lang="zh-TW" altLang="en-US" smtClean="0"/>
              <a:t>符合勞保局之投保薪資申報方式</a:t>
            </a:r>
            <a:r>
              <a:rPr lang="en-US" altLang="zh-TW" smtClean="0"/>
              <a:t>(</a:t>
            </a:r>
            <a:r>
              <a:rPr lang="zh-TW" altLang="en-US" smtClean="0"/>
              <a:t>一</a:t>
            </a:r>
            <a:r>
              <a:rPr lang="en-US" altLang="zh-TW" smtClean="0"/>
              <a:t>)</a:t>
            </a:r>
            <a:endParaRPr lang="en-US" altLang="zh-TW" sz="2400" smtClean="0"/>
          </a:p>
          <a:p>
            <a:endParaRPr lang="zh-TW" altLang="en-US" smtClean="0"/>
          </a:p>
        </p:txBody>
      </p:sp>
      <p:graphicFrame>
        <p:nvGraphicFramePr>
          <p:cNvPr id="6" name="表格 5"/>
          <p:cNvGraphicFramePr>
            <a:graphicFrameLocks noGrp="1"/>
          </p:cNvGraphicFramePr>
          <p:nvPr/>
        </p:nvGraphicFramePr>
        <p:xfrm>
          <a:off x="684213" y="2205038"/>
          <a:ext cx="7488237" cy="3898900"/>
        </p:xfrm>
        <a:graphic>
          <a:graphicData uri="http://schemas.openxmlformats.org/drawingml/2006/table">
            <a:tbl>
              <a:tblPr firstRow="1" bandRow="1">
                <a:tableStyleId>{93296810-A885-4BE3-A3E7-6D5BEEA58F35}</a:tableStyleId>
              </a:tblPr>
              <a:tblGrid>
                <a:gridCol w="904746">
                  <a:extLst>
                    <a:ext uri="{9D8B030D-6E8A-4147-A177-3AD203B41FA5}">
                      <a16:colId xmlns:a16="http://schemas.microsoft.com/office/drawing/2014/main" val="20000"/>
                    </a:ext>
                  </a:extLst>
                </a:gridCol>
                <a:gridCol w="1061691">
                  <a:extLst>
                    <a:ext uri="{9D8B030D-6E8A-4147-A177-3AD203B41FA5}">
                      <a16:colId xmlns:a16="http://schemas.microsoft.com/office/drawing/2014/main" val="20001"/>
                    </a:ext>
                  </a:extLst>
                </a:gridCol>
                <a:gridCol w="5521800">
                  <a:extLst>
                    <a:ext uri="{9D8B030D-6E8A-4147-A177-3AD203B41FA5}">
                      <a16:colId xmlns:a16="http://schemas.microsoft.com/office/drawing/2014/main" val="20002"/>
                    </a:ext>
                  </a:extLst>
                </a:gridCol>
              </a:tblGrid>
              <a:tr h="392003">
                <a:tc rowSpan="7">
                  <a:txBody>
                    <a:bodyPr/>
                    <a:lstStyle/>
                    <a:p>
                      <a:endParaRPr lang="en-US" altLang="zh-TW" sz="1800" dirty="0" smtClean="0">
                        <a:solidFill>
                          <a:schemeClr val="bg2"/>
                        </a:solidFill>
                        <a:effectLst/>
                        <a:latin typeface="+mj-ea"/>
                        <a:ea typeface="+mj-ea"/>
                      </a:endParaRPr>
                    </a:p>
                    <a:p>
                      <a:endParaRPr lang="en-US" altLang="zh-TW" sz="1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部</a:t>
                      </a:r>
                      <a:endParaRPr lang="en-US" altLang="zh-TW" sz="2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分</a:t>
                      </a:r>
                      <a:endParaRPr lang="en-US" altLang="zh-TW" sz="2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工</a:t>
                      </a:r>
                      <a:endParaRPr lang="en-US" altLang="zh-TW" sz="2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時</a:t>
                      </a:r>
                      <a:endParaRPr lang="en-US" altLang="zh-TW" sz="2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人</a:t>
                      </a:r>
                      <a:endParaRPr lang="en-US" altLang="zh-TW" sz="2800" dirty="0" smtClean="0">
                        <a:solidFill>
                          <a:schemeClr val="bg2"/>
                        </a:solidFill>
                        <a:effectLst/>
                        <a:latin typeface="+mj-ea"/>
                        <a:ea typeface="+mj-ea"/>
                      </a:endParaRPr>
                    </a:p>
                    <a:p>
                      <a:pPr algn="ctr"/>
                      <a:r>
                        <a:rPr lang="zh-TW" altLang="en-US" sz="2800" dirty="0" smtClean="0">
                          <a:solidFill>
                            <a:schemeClr val="bg2"/>
                          </a:solidFill>
                          <a:effectLst/>
                          <a:latin typeface="+mj-ea"/>
                          <a:ea typeface="+mj-ea"/>
                        </a:rPr>
                        <a:t>員</a:t>
                      </a:r>
                      <a:endParaRPr lang="zh-TW" altLang="en-US" sz="2800" b="1" dirty="0">
                        <a:solidFill>
                          <a:schemeClr val="bg2"/>
                        </a:solidFill>
                        <a:effectLst/>
                        <a:latin typeface="+mj-ea"/>
                        <a:ea typeface="+mj-ea"/>
                      </a:endParaRPr>
                    </a:p>
                  </a:txBody>
                  <a:tcPr marL="91433" marR="91433" marT="45727" marB="45727"/>
                </a:tc>
                <a:tc>
                  <a:txBody>
                    <a:bodyPr/>
                    <a:lstStyle/>
                    <a:p>
                      <a:r>
                        <a:rPr lang="zh-TW" altLang="en-US" sz="1800" dirty="0" smtClean="0">
                          <a:solidFill>
                            <a:schemeClr val="bg2"/>
                          </a:solidFill>
                          <a:latin typeface="+mj-ea"/>
                          <a:ea typeface="+mj-ea"/>
                        </a:rPr>
                        <a:t>含義</a:t>
                      </a:r>
                      <a:endParaRPr lang="zh-TW" altLang="en-US" sz="1800" dirty="0">
                        <a:solidFill>
                          <a:schemeClr val="bg2"/>
                        </a:solidFill>
                        <a:latin typeface="+mj-ea"/>
                        <a:ea typeface="+mj-ea"/>
                      </a:endParaRPr>
                    </a:p>
                  </a:txBody>
                  <a:tcPr marL="91433" marR="91433" marT="45727" marB="45727"/>
                </a:tc>
                <a:tc>
                  <a:txBody>
                    <a:bodyPr/>
                    <a:lstStyle/>
                    <a:p>
                      <a:r>
                        <a:rPr lang="zh-TW" altLang="en-US" sz="1800" dirty="0" smtClean="0">
                          <a:solidFill>
                            <a:schemeClr val="bg2"/>
                          </a:solidFill>
                          <a:latin typeface="+mj-ea"/>
                          <a:ea typeface="+mj-ea"/>
                        </a:rPr>
                        <a:t>指受雇主輪派到工者</a:t>
                      </a:r>
                      <a:endParaRPr lang="zh-TW" altLang="en-US" sz="1800" dirty="0">
                        <a:solidFill>
                          <a:schemeClr val="bg2"/>
                        </a:solidFill>
                        <a:latin typeface="+mj-ea"/>
                        <a:ea typeface="+mj-ea"/>
                      </a:endParaRPr>
                    </a:p>
                  </a:txBody>
                  <a:tcPr marL="91433" marR="91433" marT="45727" marB="45727"/>
                </a:tc>
                <a:extLst>
                  <a:ext uri="{0D108BD9-81ED-4DB2-BD59-A6C34878D82A}">
                    <a16:rowId xmlns:a16="http://schemas.microsoft.com/office/drawing/2014/main" val="10000"/>
                  </a:ext>
                </a:extLst>
              </a:tr>
              <a:tr h="392003">
                <a:tc vMerge="1">
                  <a:txBody>
                    <a:bodyPr/>
                    <a:lstStyle/>
                    <a:p>
                      <a:endParaRPr lang="zh-TW" altLang="en-US"/>
                    </a:p>
                  </a:txBody>
                  <a:tcPr>
                    <a:lnR w="12700" cap="flat" cmpd="sng" algn="ctr">
                      <a:solidFill>
                        <a:schemeClr val="tx1"/>
                      </a:solidFill>
                      <a:prstDash val="solid"/>
                      <a:round/>
                      <a:headEnd type="none" w="med" len="med"/>
                      <a:tailEnd type="none" w="med" len="med"/>
                    </a:lnR>
                  </a:tcPr>
                </a:tc>
                <a:tc rowSpan="3">
                  <a:txBody>
                    <a:bodyPr/>
                    <a:lstStyle/>
                    <a:p>
                      <a:r>
                        <a:rPr lang="zh-TW" altLang="en-US" sz="1800" dirty="0" smtClean="0">
                          <a:solidFill>
                            <a:schemeClr val="bg2"/>
                          </a:solidFill>
                          <a:latin typeface="+mj-ea"/>
                          <a:ea typeface="+mj-ea"/>
                        </a:rPr>
                        <a:t>案例</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一</a:t>
                      </a:r>
                      <a:r>
                        <a:rPr lang="en-US" altLang="zh-TW" sz="1800" dirty="0" smtClean="0">
                          <a:solidFill>
                            <a:schemeClr val="bg2"/>
                          </a:solidFill>
                          <a:latin typeface="+mj-ea"/>
                          <a:ea typeface="+mj-ea"/>
                        </a:rPr>
                        <a:t>)</a:t>
                      </a:r>
                      <a:endParaRPr lang="zh-TW" altLang="en-US" sz="1800" dirty="0">
                        <a:solidFill>
                          <a:schemeClr val="bg2"/>
                        </a:solidFill>
                        <a:latin typeface="+mj-ea"/>
                        <a:ea typeface="+mj-ea"/>
                      </a:endParaRPr>
                    </a:p>
                  </a:txBody>
                  <a:tcPr marL="91433" marR="91433" marT="45727" marB="45727">
                    <a:solidFill>
                      <a:schemeClr val="accent6">
                        <a:lumMod val="40000"/>
                        <a:lumOff val="60000"/>
                      </a:schemeClr>
                    </a:solidFill>
                  </a:tcPr>
                </a:tc>
                <a:tc>
                  <a:txBody>
                    <a:bodyPr/>
                    <a:lstStyle/>
                    <a:p>
                      <a:r>
                        <a:rPr lang="zh-TW" altLang="en-US" sz="1800" dirty="0" smtClean="0">
                          <a:solidFill>
                            <a:schemeClr val="bg2"/>
                          </a:solidFill>
                          <a:latin typeface="+mj-ea"/>
                          <a:ea typeface="+mj-ea"/>
                        </a:rPr>
                        <a:t>每週輪派到工</a:t>
                      </a:r>
                      <a:r>
                        <a:rPr lang="en-US" altLang="zh-TW" sz="1800" dirty="0" smtClean="0">
                          <a:solidFill>
                            <a:schemeClr val="bg2"/>
                          </a:solidFill>
                          <a:latin typeface="+mj-ea"/>
                          <a:ea typeface="+mj-ea"/>
                        </a:rPr>
                        <a:t>5</a:t>
                      </a:r>
                      <a:r>
                        <a:rPr lang="zh-TW" altLang="en-US" sz="1800" dirty="0" smtClean="0">
                          <a:solidFill>
                            <a:schemeClr val="bg2"/>
                          </a:solidFill>
                          <a:latin typeface="+mj-ea"/>
                          <a:ea typeface="+mj-ea"/>
                        </a:rPr>
                        <a:t>次，每次</a:t>
                      </a:r>
                      <a:r>
                        <a:rPr lang="en-US" altLang="zh-TW" sz="1800" dirty="0" smtClean="0">
                          <a:solidFill>
                            <a:schemeClr val="bg2"/>
                          </a:solidFill>
                          <a:latin typeface="+mj-ea"/>
                          <a:ea typeface="+mj-ea"/>
                        </a:rPr>
                        <a:t>4</a:t>
                      </a:r>
                      <a:r>
                        <a:rPr lang="zh-TW" altLang="en-US" sz="1800" dirty="0" smtClean="0">
                          <a:solidFill>
                            <a:schemeClr val="bg2"/>
                          </a:solidFill>
                          <a:latin typeface="+mj-ea"/>
                          <a:ea typeface="+mj-ea"/>
                        </a:rPr>
                        <a:t>小時，時薪</a:t>
                      </a:r>
                      <a:r>
                        <a:rPr lang="en-US" altLang="zh-TW" sz="1800" dirty="0" smtClean="0">
                          <a:solidFill>
                            <a:schemeClr val="bg2"/>
                          </a:solidFill>
                          <a:latin typeface="+mj-ea"/>
                          <a:ea typeface="+mj-ea"/>
                        </a:rPr>
                        <a:t>120</a:t>
                      </a:r>
                      <a:r>
                        <a:rPr lang="zh-TW" altLang="en-US" sz="1800" dirty="0" smtClean="0">
                          <a:solidFill>
                            <a:schemeClr val="bg2"/>
                          </a:solidFill>
                          <a:latin typeface="+mj-ea"/>
                          <a:ea typeface="+mj-ea"/>
                        </a:rPr>
                        <a:t>元。</a:t>
                      </a:r>
                      <a:endParaRPr lang="zh-TW" altLang="en-US" sz="1800" dirty="0">
                        <a:solidFill>
                          <a:schemeClr val="bg2"/>
                        </a:solidFill>
                        <a:latin typeface="+mj-ea"/>
                        <a:ea typeface="+mj-ea"/>
                      </a:endParaRPr>
                    </a:p>
                  </a:txBody>
                  <a:tcPr marL="91433" marR="91433" marT="45727" marB="45727">
                    <a:solidFill>
                      <a:schemeClr val="accent6">
                        <a:lumMod val="40000"/>
                        <a:lumOff val="60000"/>
                      </a:schemeClr>
                    </a:solidFill>
                  </a:tcPr>
                </a:tc>
                <a:extLst>
                  <a:ext uri="{0D108BD9-81ED-4DB2-BD59-A6C34878D82A}">
                    <a16:rowId xmlns:a16="http://schemas.microsoft.com/office/drawing/2014/main" val="10001"/>
                  </a:ext>
                </a:extLst>
              </a:tr>
              <a:tr h="392003">
                <a:tc vMerge="1">
                  <a:txBody>
                    <a:bodyPr/>
                    <a:lstStyle/>
                    <a:p>
                      <a:endParaRPr lang="zh-TW" altLang="en-US" dirty="0"/>
                    </a:p>
                  </a:txBody>
                  <a:tcPr>
                    <a:lnR w="12700" cap="flat" cmpd="sng" algn="ctr">
                      <a:solidFill>
                        <a:schemeClr val="tx1"/>
                      </a:solidFill>
                      <a:prstDash val="solid"/>
                      <a:round/>
                      <a:headEnd type="none" w="med" len="med"/>
                      <a:tailEnd type="none" w="med" len="med"/>
                    </a:lnR>
                  </a:tcPr>
                </a:tc>
                <a:tc vMerge="1">
                  <a:txBody>
                    <a:bodyPr/>
                    <a:lstStyle/>
                    <a:p>
                      <a:endParaRPr lang="zh-TW" altLang="en-US" dirty="0"/>
                    </a:p>
                  </a:txBody>
                  <a:tcPr>
                    <a:lnL w="12700" cap="flat" cmpd="sng" algn="ctr">
                      <a:solidFill>
                        <a:schemeClr val="tx1"/>
                      </a:solidFill>
                      <a:prstDash val="solid"/>
                      <a:round/>
                      <a:headEnd type="none" w="med" len="med"/>
                      <a:tailEnd type="none" w="med" len="med"/>
                    </a:lnL>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bg2"/>
                          </a:solidFill>
                          <a:latin typeface="+mj-ea"/>
                          <a:ea typeface="+mj-ea"/>
                        </a:rPr>
                        <a:t>屬全月在職狀態，應申報整月加保。</a:t>
                      </a:r>
                      <a:endParaRPr lang="zh-TW" altLang="en-US" sz="1800" dirty="0">
                        <a:solidFill>
                          <a:schemeClr val="bg2"/>
                        </a:solidFill>
                        <a:latin typeface="+mj-ea"/>
                        <a:ea typeface="+mj-ea"/>
                      </a:endParaRPr>
                    </a:p>
                  </a:txBody>
                  <a:tcPr marL="91433" marR="91433" marT="45727" marB="45727">
                    <a:solidFill>
                      <a:schemeClr val="accent6">
                        <a:lumMod val="40000"/>
                        <a:lumOff val="60000"/>
                      </a:schemeClr>
                    </a:solidFill>
                  </a:tcPr>
                </a:tc>
                <a:extLst>
                  <a:ext uri="{0D108BD9-81ED-4DB2-BD59-A6C34878D82A}">
                    <a16:rowId xmlns:a16="http://schemas.microsoft.com/office/drawing/2014/main" val="10002"/>
                  </a:ext>
                </a:extLst>
              </a:tr>
              <a:tr h="914460">
                <a:tc vMerge="1">
                  <a:txBody>
                    <a:bodyPr/>
                    <a:lstStyle/>
                    <a:p>
                      <a:endParaRPr lang="zh-TW" altLang="en-US" dirty="0"/>
                    </a:p>
                  </a:txBody>
                  <a:tcPr>
                    <a:lnR w="12700" cap="flat" cmpd="sng" algn="ctr">
                      <a:solidFill>
                        <a:schemeClr val="tx1"/>
                      </a:solidFill>
                      <a:prstDash val="solid"/>
                      <a:round/>
                      <a:headEnd type="none" w="med" len="med"/>
                      <a:tailEnd type="none" w="med" len="med"/>
                    </a:lnR>
                  </a:tcPr>
                </a:tc>
                <a:tc vMerge="1">
                  <a:txBody>
                    <a:bodyPr/>
                    <a:lstStyle/>
                    <a:p>
                      <a:endParaRPr lang="zh-TW" altLang="en-US" dirty="0"/>
                    </a:p>
                  </a:txBody>
                  <a:tcPr>
                    <a:lnL w="12700" cap="flat" cmpd="sng" algn="ctr">
                      <a:solidFill>
                        <a:schemeClr val="tx1"/>
                      </a:solidFill>
                      <a:prstDash val="solid"/>
                      <a:round/>
                      <a:headEnd type="none" w="med" len="med"/>
                      <a:tailEnd type="none" w="med" len="med"/>
                    </a:lnL>
                    <a:solidFill>
                      <a:schemeClr val="tx2"/>
                    </a:solidFill>
                  </a:tcPr>
                </a:tc>
                <a:tc>
                  <a:txBody>
                    <a:bodyPr/>
                    <a:lstStyle/>
                    <a:p>
                      <a:r>
                        <a:rPr lang="zh-TW" altLang="en-US" sz="1800" dirty="0" smtClean="0">
                          <a:solidFill>
                            <a:schemeClr val="bg2"/>
                          </a:solidFill>
                          <a:latin typeface="+mj-ea"/>
                          <a:ea typeface="+mj-ea"/>
                        </a:rPr>
                        <a:t>投保薪資應填報為</a:t>
                      </a:r>
                      <a:r>
                        <a:rPr lang="en-US" altLang="zh-TW" sz="1800" dirty="0" smtClean="0">
                          <a:solidFill>
                            <a:schemeClr val="bg2"/>
                          </a:solidFill>
                          <a:latin typeface="+mj-ea"/>
                          <a:ea typeface="+mj-ea"/>
                        </a:rPr>
                        <a:t>:9,600</a:t>
                      </a:r>
                      <a:r>
                        <a:rPr lang="zh-TW" altLang="en-US" sz="1800" dirty="0" smtClean="0">
                          <a:solidFill>
                            <a:schemeClr val="bg2"/>
                          </a:solidFill>
                          <a:latin typeface="+mj-ea"/>
                          <a:ea typeface="+mj-ea"/>
                        </a:rPr>
                        <a:t>元</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自動歸級</a:t>
                      </a:r>
                      <a:r>
                        <a:rPr lang="en-US" altLang="zh-TW" sz="1800" dirty="0" smtClean="0">
                          <a:solidFill>
                            <a:schemeClr val="bg2"/>
                          </a:solidFill>
                          <a:latin typeface="+mj-ea"/>
                          <a:ea typeface="+mj-ea"/>
                        </a:rPr>
                        <a:t>11,100</a:t>
                      </a:r>
                      <a:r>
                        <a:rPr lang="zh-TW" altLang="en-US" sz="1800" dirty="0" smtClean="0">
                          <a:solidFill>
                            <a:schemeClr val="bg2"/>
                          </a:solidFill>
                          <a:latin typeface="+mj-ea"/>
                          <a:ea typeface="+mj-ea"/>
                        </a:rPr>
                        <a:t>元</a:t>
                      </a:r>
                      <a:r>
                        <a:rPr lang="en-US" altLang="zh-TW" sz="1800" dirty="0" smtClean="0">
                          <a:solidFill>
                            <a:schemeClr val="bg2"/>
                          </a:solidFill>
                          <a:latin typeface="+mj-ea"/>
                          <a:ea typeface="+mj-ea"/>
                        </a:rPr>
                        <a:t>)</a:t>
                      </a:r>
                    </a:p>
                    <a:p>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因其月薪總和為</a:t>
                      </a:r>
                      <a:r>
                        <a:rPr lang="en-US" altLang="zh-TW" sz="1800" dirty="0" smtClean="0">
                          <a:solidFill>
                            <a:schemeClr val="bg2"/>
                          </a:solidFill>
                          <a:latin typeface="+mj-ea"/>
                          <a:ea typeface="+mj-ea"/>
                        </a:rPr>
                        <a:t>:120</a:t>
                      </a:r>
                      <a:r>
                        <a:rPr lang="zh-TW" altLang="en-US" sz="1800" dirty="0" smtClean="0">
                          <a:solidFill>
                            <a:schemeClr val="bg2"/>
                          </a:solidFill>
                          <a:latin typeface="+mj-ea"/>
                          <a:ea typeface="+mj-ea"/>
                        </a:rPr>
                        <a:t>元*</a:t>
                      </a:r>
                      <a:r>
                        <a:rPr lang="en-US" altLang="zh-TW" sz="1800" dirty="0" smtClean="0">
                          <a:solidFill>
                            <a:schemeClr val="bg2"/>
                          </a:solidFill>
                          <a:latin typeface="+mj-ea"/>
                          <a:ea typeface="+mj-ea"/>
                        </a:rPr>
                        <a:t>5(</a:t>
                      </a:r>
                      <a:r>
                        <a:rPr lang="zh-TW" altLang="en-US" sz="1800" dirty="0" smtClean="0">
                          <a:solidFill>
                            <a:schemeClr val="bg2"/>
                          </a:solidFill>
                          <a:latin typeface="+mj-ea"/>
                          <a:ea typeface="+mj-ea"/>
                        </a:rPr>
                        <a:t>次</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a:t>
                      </a:r>
                      <a:r>
                        <a:rPr lang="en-US" altLang="zh-TW" sz="1800" dirty="0" smtClean="0">
                          <a:solidFill>
                            <a:schemeClr val="bg2"/>
                          </a:solidFill>
                          <a:latin typeface="+mj-ea"/>
                          <a:ea typeface="+mj-ea"/>
                        </a:rPr>
                        <a:t>4(</a:t>
                      </a:r>
                      <a:r>
                        <a:rPr lang="zh-TW" altLang="en-US" sz="1800" dirty="0" smtClean="0">
                          <a:solidFill>
                            <a:schemeClr val="bg2"/>
                          </a:solidFill>
                          <a:latin typeface="+mj-ea"/>
                          <a:ea typeface="+mj-ea"/>
                        </a:rPr>
                        <a:t>小時</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a:t>
                      </a:r>
                      <a:r>
                        <a:rPr lang="en-US" altLang="zh-TW" sz="1800" dirty="0" smtClean="0">
                          <a:solidFill>
                            <a:schemeClr val="bg2"/>
                          </a:solidFill>
                          <a:latin typeface="+mj-ea"/>
                          <a:ea typeface="+mj-ea"/>
                        </a:rPr>
                        <a:t>4(</a:t>
                      </a:r>
                      <a:r>
                        <a:rPr lang="zh-TW" altLang="en-US" sz="1800" dirty="0" smtClean="0">
                          <a:solidFill>
                            <a:schemeClr val="bg2"/>
                          </a:solidFill>
                          <a:latin typeface="+mj-ea"/>
                          <a:ea typeface="+mj-ea"/>
                        </a:rPr>
                        <a:t>週</a:t>
                      </a:r>
                      <a:r>
                        <a:rPr lang="en-US" altLang="zh-TW" sz="1800" dirty="0" smtClean="0">
                          <a:solidFill>
                            <a:schemeClr val="bg2"/>
                          </a:solidFill>
                          <a:latin typeface="+mj-ea"/>
                          <a:ea typeface="+mj-ea"/>
                        </a:rPr>
                        <a:t>))=9,600</a:t>
                      </a:r>
                      <a:r>
                        <a:rPr lang="zh-TW" altLang="en-US" sz="1800" dirty="0" smtClean="0">
                          <a:solidFill>
                            <a:schemeClr val="bg2"/>
                          </a:solidFill>
                          <a:latin typeface="+mj-ea"/>
                          <a:ea typeface="+mj-ea"/>
                        </a:rPr>
                        <a:t>元</a:t>
                      </a:r>
                      <a:endParaRPr lang="zh-TW" altLang="en-US" sz="1800" dirty="0">
                        <a:solidFill>
                          <a:schemeClr val="bg2"/>
                        </a:solidFill>
                        <a:latin typeface="+mj-ea"/>
                        <a:ea typeface="+mj-ea"/>
                      </a:endParaRPr>
                    </a:p>
                  </a:txBody>
                  <a:tcPr marL="91433" marR="91433" marT="45727" marB="45727">
                    <a:solidFill>
                      <a:schemeClr val="accent6">
                        <a:lumMod val="40000"/>
                        <a:lumOff val="60000"/>
                      </a:schemeClr>
                    </a:solidFill>
                  </a:tcPr>
                </a:tc>
                <a:extLst>
                  <a:ext uri="{0D108BD9-81ED-4DB2-BD59-A6C34878D82A}">
                    <a16:rowId xmlns:a16="http://schemas.microsoft.com/office/drawing/2014/main" val="10003"/>
                  </a:ext>
                </a:extLst>
              </a:tr>
              <a:tr h="501966">
                <a:tc vMerge="1">
                  <a:txBody>
                    <a:bodyPr/>
                    <a:lstStyle/>
                    <a:p>
                      <a:endParaRPr lang="zh-TW" altLang="en-US" sz="1800" b="1" dirty="0">
                        <a:solidFill>
                          <a:schemeClr val="bg2"/>
                        </a:solidFill>
                        <a:effectLst/>
                        <a:latin typeface="+mj-ea"/>
                        <a:ea typeface="+mj-ea"/>
                      </a:endParaRPr>
                    </a:p>
                  </a:txBody>
                  <a:tcPr marT="45724" marB="45724">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tx2"/>
                    </a:solidFill>
                  </a:tcPr>
                </a:tc>
                <a:tc rowSpan="3">
                  <a:txBody>
                    <a:bodyPr/>
                    <a:lstStyle/>
                    <a:p>
                      <a:r>
                        <a:rPr lang="zh-TW" altLang="en-US" sz="1800" dirty="0" smtClean="0">
                          <a:solidFill>
                            <a:schemeClr val="bg2"/>
                          </a:solidFill>
                          <a:latin typeface="+mj-ea"/>
                          <a:ea typeface="+mj-ea"/>
                        </a:rPr>
                        <a:t>案例</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二</a:t>
                      </a:r>
                      <a:r>
                        <a:rPr lang="en-US" altLang="zh-TW" sz="1800" dirty="0" smtClean="0">
                          <a:solidFill>
                            <a:schemeClr val="bg2"/>
                          </a:solidFill>
                          <a:latin typeface="+mj-ea"/>
                          <a:ea typeface="+mj-ea"/>
                        </a:rPr>
                        <a:t>)</a:t>
                      </a:r>
                      <a:endParaRPr lang="zh-TW" altLang="en-US" sz="1800" dirty="0">
                        <a:solidFill>
                          <a:schemeClr val="bg2"/>
                        </a:solidFill>
                        <a:latin typeface="+mj-ea"/>
                        <a:ea typeface="+mj-ea"/>
                      </a:endParaRPr>
                    </a:p>
                  </a:txBody>
                  <a:tcPr marL="91433" marR="91433" marT="45727" marB="45727">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dirty="0" smtClean="0">
                          <a:solidFill>
                            <a:schemeClr val="bg2"/>
                          </a:solidFill>
                          <a:latin typeface="+mj-ea"/>
                          <a:ea typeface="+mj-ea"/>
                        </a:rPr>
                        <a:t>每週輪派到工</a:t>
                      </a:r>
                      <a:r>
                        <a:rPr lang="en-US" altLang="zh-TW" sz="1800" dirty="0" smtClean="0">
                          <a:solidFill>
                            <a:schemeClr val="bg2"/>
                          </a:solidFill>
                          <a:latin typeface="+mj-ea"/>
                          <a:ea typeface="+mj-ea"/>
                        </a:rPr>
                        <a:t>2</a:t>
                      </a:r>
                      <a:r>
                        <a:rPr lang="zh-TW" altLang="en-US" sz="1800" dirty="0" smtClean="0">
                          <a:solidFill>
                            <a:schemeClr val="bg2"/>
                          </a:solidFill>
                          <a:latin typeface="+mj-ea"/>
                          <a:ea typeface="+mj-ea"/>
                        </a:rPr>
                        <a:t>次，每次</a:t>
                      </a:r>
                      <a:r>
                        <a:rPr lang="en-US" altLang="zh-TW" sz="1800" dirty="0" smtClean="0">
                          <a:solidFill>
                            <a:schemeClr val="bg2"/>
                          </a:solidFill>
                          <a:latin typeface="+mj-ea"/>
                          <a:ea typeface="+mj-ea"/>
                        </a:rPr>
                        <a:t>6</a:t>
                      </a:r>
                      <a:r>
                        <a:rPr lang="zh-TW" altLang="en-US" sz="1800" dirty="0" smtClean="0">
                          <a:solidFill>
                            <a:schemeClr val="bg2"/>
                          </a:solidFill>
                          <a:latin typeface="+mj-ea"/>
                          <a:ea typeface="+mj-ea"/>
                        </a:rPr>
                        <a:t>小時，時薪</a:t>
                      </a:r>
                      <a:r>
                        <a:rPr lang="en-US" altLang="zh-TW" sz="1800" dirty="0" smtClean="0">
                          <a:solidFill>
                            <a:schemeClr val="bg2"/>
                          </a:solidFill>
                          <a:latin typeface="+mj-ea"/>
                          <a:ea typeface="+mj-ea"/>
                        </a:rPr>
                        <a:t>120</a:t>
                      </a:r>
                      <a:r>
                        <a:rPr lang="zh-TW" altLang="en-US" sz="1800" dirty="0" smtClean="0">
                          <a:solidFill>
                            <a:schemeClr val="bg2"/>
                          </a:solidFill>
                          <a:latin typeface="+mj-ea"/>
                          <a:ea typeface="+mj-ea"/>
                        </a:rPr>
                        <a:t>元</a:t>
                      </a:r>
                      <a:r>
                        <a:rPr lang="zh-TW" altLang="en-US" sz="1800" kern="1200" dirty="0" smtClean="0">
                          <a:solidFill>
                            <a:schemeClr val="bg2"/>
                          </a:solidFill>
                          <a:latin typeface="+mj-ea"/>
                          <a:ea typeface="+mj-ea"/>
                        </a:rPr>
                        <a:t>。</a:t>
                      </a:r>
                      <a:endParaRPr lang="zh-TW" altLang="en-US" sz="1800" dirty="0">
                        <a:solidFill>
                          <a:schemeClr val="bg2"/>
                        </a:solidFill>
                        <a:latin typeface="+mj-ea"/>
                        <a:ea typeface="+mj-ea"/>
                      </a:endParaRPr>
                    </a:p>
                  </a:txBody>
                  <a:tcPr marL="91433" marR="91433" marT="45727" marB="45727">
                    <a:solidFill>
                      <a:schemeClr val="accent6">
                        <a:lumMod val="20000"/>
                        <a:lumOff val="80000"/>
                      </a:schemeClr>
                    </a:solidFill>
                  </a:tcPr>
                </a:tc>
                <a:extLst>
                  <a:ext uri="{0D108BD9-81ED-4DB2-BD59-A6C34878D82A}">
                    <a16:rowId xmlns:a16="http://schemas.microsoft.com/office/drawing/2014/main" val="10004"/>
                  </a:ext>
                </a:extLst>
              </a:tr>
              <a:tr h="392003">
                <a:tc vMerge="1">
                  <a:txBody>
                    <a:bodyPr/>
                    <a:lstStyle/>
                    <a:p>
                      <a:endParaRPr lang="zh-TW" altLang="en-US"/>
                    </a:p>
                  </a:txBody>
                  <a:tcPr>
                    <a:lnR w="12700" cap="flat" cmpd="sng" algn="ctr">
                      <a:solidFill>
                        <a:schemeClr val="tx1"/>
                      </a:solidFill>
                      <a:prstDash val="solid"/>
                      <a:round/>
                      <a:headEnd type="none" w="med" len="med"/>
                      <a:tailEnd type="none" w="med" len="med"/>
                    </a:lnR>
                    <a:solidFill>
                      <a:schemeClr val="tx2"/>
                    </a:solidFill>
                  </a:tcPr>
                </a:tc>
                <a:tc vMerge="1">
                  <a:txBody>
                    <a:bodyPr/>
                    <a:lstStyle/>
                    <a:p>
                      <a:endParaRPr lang="zh-TW" altLang="en-US"/>
                    </a:p>
                  </a:txBody>
                  <a:tcPr>
                    <a:lnL w="12700" cap="flat" cmpd="sng" algn="ctr">
                      <a:solidFill>
                        <a:schemeClr val="tx1"/>
                      </a:solidFill>
                      <a:prstDash val="solid"/>
                      <a:round/>
                      <a:headEnd type="none" w="med" len="med"/>
                      <a:tailEnd type="none" w="med" len="med"/>
                    </a:lnL>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bg2"/>
                          </a:solidFill>
                          <a:latin typeface="+mj-ea"/>
                          <a:ea typeface="+mj-ea"/>
                        </a:rPr>
                        <a:t>屬全月在職狀態，應申報整月加保。</a:t>
                      </a:r>
                      <a:endParaRPr lang="zh-TW" altLang="en-US" sz="1800" dirty="0">
                        <a:solidFill>
                          <a:schemeClr val="bg2"/>
                        </a:solidFill>
                        <a:latin typeface="+mj-ea"/>
                        <a:ea typeface="+mj-ea"/>
                      </a:endParaRPr>
                    </a:p>
                  </a:txBody>
                  <a:tcPr marL="91433" marR="91433" marT="45727" marB="45727">
                    <a:solidFill>
                      <a:schemeClr val="accent6">
                        <a:lumMod val="20000"/>
                        <a:lumOff val="80000"/>
                      </a:schemeClr>
                    </a:solidFill>
                  </a:tcPr>
                </a:tc>
                <a:extLst>
                  <a:ext uri="{0D108BD9-81ED-4DB2-BD59-A6C34878D82A}">
                    <a16:rowId xmlns:a16="http://schemas.microsoft.com/office/drawing/2014/main" val="10005"/>
                  </a:ext>
                </a:extLst>
              </a:tr>
              <a:tr h="914460">
                <a:tc vMerge="1">
                  <a:txBody>
                    <a:bodyPr/>
                    <a:lstStyle/>
                    <a:p>
                      <a:endParaRPr lang="zh-TW" altLang="en-US" dirty="0"/>
                    </a:p>
                  </a:txBody>
                  <a:tcPr>
                    <a:lnR w="12700" cap="flat" cmpd="sng" algn="ctr">
                      <a:solidFill>
                        <a:schemeClr val="tx1"/>
                      </a:solidFill>
                      <a:prstDash val="solid"/>
                      <a:round/>
                      <a:headEnd type="none" w="med" len="med"/>
                      <a:tailEnd type="none" w="med" len="med"/>
                    </a:lnR>
                    <a:solidFill>
                      <a:schemeClr val="tx2"/>
                    </a:solidFill>
                  </a:tcPr>
                </a:tc>
                <a:tc vMerge="1">
                  <a:txBody>
                    <a:bodyPr/>
                    <a:lstStyle/>
                    <a:p>
                      <a:endParaRPr lang="zh-TW" altLang="en-US"/>
                    </a:p>
                  </a:txBody>
                  <a:tcPr>
                    <a:lnL w="12700" cap="flat" cmpd="sng" algn="ctr">
                      <a:solidFill>
                        <a:schemeClr val="tx1"/>
                      </a:solidFill>
                      <a:prstDash val="solid"/>
                      <a:round/>
                      <a:headEnd type="none" w="med" len="med"/>
                      <a:tailEnd type="none" w="med" len="med"/>
                    </a:lnL>
                    <a:solidFill>
                      <a:schemeClr val="tx2"/>
                    </a:solidFill>
                  </a:tcPr>
                </a:tc>
                <a:tc>
                  <a:txBody>
                    <a:bodyPr/>
                    <a:lstStyle/>
                    <a:p>
                      <a:r>
                        <a:rPr lang="zh-TW" altLang="en-US" sz="1800" kern="1200" dirty="0" smtClean="0">
                          <a:solidFill>
                            <a:schemeClr val="bg2"/>
                          </a:solidFill>
                          <a:latin typeface="+mj-ea"/>
                          <a:ea typeface="+mj-ea"/>
                        </a:rPr>
                        <a:t>投保薪資應填報為</a:t>
                      </a:r>
                      <a:r>
                        <a:rPr lang="en-US" altLang="zh-TW" sz="1800" kern="1200" dirty="0" smtClean="0">
                          <a:solidFill>
                            <a:schemeClr val="bg2"/>
                          </a:solidFill>
                          <a:latin typeface="+mj-ea"/>
                          <a:ea typeface="+mj-ea"/>
                        </a:rPr>
                        <a:t>:5,760</a:t>
                      </a:r>
                      <a:r>
                        <a:rPr lang="zh-TW" altLang="en-US" sz="1800" kern="1200" dirty="0" smtClean="0">
                          <a:solidFill>
                            <a:schemeClr val="bg2"/>
                          </a:solidFill>
                          <a:latin typeface="+mj-ea"/>
                          <a:ea typeface="+mj-ea"/>
                        </a:rPr>
                        <a:t>元</a:t>
                      </a:r>
                      <a:r>
                        <a:rPr lang="en-US" altLang="zh-TW" sz="1800" kern="1200" dirty="0" smtClean="0">
                          <a:solidFill>
                            <a:schemeClr val="bg2"/>
                          </a:solidFill>
                          <a:latin typeface="+mj-ea"/>
                          <a:ea typeface="+mj-ea"/>
                        </a:rPr>
                        <a:t>(</a:t>
                      </a:r>
                      <a:r>
                        <a:rPr lang="zh-TW" altLang="en-US" sz="1800" kern="1200" dirty="0" smtClean="0">
                          <a:solidFill>
                            <a:schemeClr val="bg2"/>
                          </a:solidFill>
                          <a:latin typeface="+mj-ea"/>
                          <a:ea typeface="+mj-ea"/>
                        </a:rPr>
                        <a:t>自動歸級</a:t>
                      </a:r>
                      <a:r>
                        <a:rPr lang="en-US" altLang="zh-TW" sz="1800" kern="1200" dirty="0" smtClean="0">
                          <a:solidFill>
                            <a:schemeClr val="bg2"/>
                          </a:solidFill>
                          <a:latin typeface="+mj-ea"/>
                          <a:ea typeface="+mj-ea"/>
                        </a:rPr>
                        <a:t>11,100</a:t>
                      </a:r>
                      <a:r>
                        <a:rPr lang="zh-TW" altLang="en-US" sz="1800" kern="1200" dirty="0" smtClean="0">
                          <a:solidFill>
                            <a:schemeClr val="bg2"/>
                          </a:solidFill>
                          <a:latin typeface="+mj-ea"/>
                          <a:ea typeface="+mj-ea"/>
                        </a:rPr>
                        <a:t>元</a:t>
                      </a:r>
                      <a:r>
                        <a:rPr lang="en-US" altLang="zh-TW" sz="1800" kern="1200" dirty="0" smtClean="0">
                          <a:solidFill>
                            <a:schemeClr val="bg2"/>
                          </a:solidFill>
                          <a:latin typeface="+mj-ea"/>
                          <a:ea typeface="+mj-ea"/>
                        </a:rPr>
                        <a:t>)</a:t>
                      </a:r>
                    </a:p>
                    <a:p>
                      <a:r>
                        <a:rPr lang="en-US" altLang="zh-TW" sz="1800" kern="1200" dirty="0" smtClean="0">
                          <a:solidFill>
                            <a:schemeClr val="bg2"/>
                          </a:solidFill>
                          <a:latin typeface="+mj-ea"/>
                          <a:ea typeface="+mj-ea"/>
                        </a:rPr>
                        <a:t>(</a:t>
                      </a:r>
                      <a:r>
                        <a:rPr lang="zh-TW" altLang="en-US" sz="1800" kern="1200" dirty="0" smtClean="0">
                          <a:solidFill>
                            <a:schemeClr val="bg2"/>
                          </a:solidFill>
                          <a:latin typeface="+mj-ea"/>
                          <a:ea typeface="+mj-ea"/>
                        </a:rPr>
                        <a:t>因其月薪總和為</a:t>
                      </a:r>
                      <a:r>
                        <a:rPr lang="en-US" altLang="zh-TW" sz="1800" kern="1200" dirty="0" smtClean="0">
                          <a:solidFill>
                            <a:schemeClr val="bg2"/>
                          </a:solidFill>
                          <a:latin typeface="+mj-ea"/>
                          <a:ea typeface="+mj-ea"/>
                        </a:rPr>
                        <a:t>:120</a:t>
                      </a:r>
                      <a:r>
                        <a:rPr lang="zh-TW" altLang="en-US" sz="1800" kern="1200" dirty="0" smtClean="0">
                          <a:solidFill>
                            <a:schemeClr val="bg2"/>
                          </a:solidFill>
                          <a:latin typeface="+mj-ea"/>
                          <a:ea typeface="+mj-ea"/>
                        </a:rPr>
                        <a:t>元*</a:t>
                      </a:r>
                      <a:r>
                        <a:rPr lang="en-US" altLang="zh-TW" sz="1800" kern="1200" dirty="0" smtClean="0">
                          <a:solidFill>
                            <a:schemeClr val="bg2"/>
                          </a:solidFill>
                          <a:latin typeface="+mj-ea"/>
                          <a:ea typeface="+mj-ea"/>
                        </a:rPr>
                        <a:t>2(</a:t>
                      </a:r>
                      <a:r>
                        <a:rPr lang="zh-TW" altLang="en-US" sz="1800" kern="1200" dirty="0" smtClean="0">
                          <a:solidFill>
                            <a:schemeClr val="bg2"/>
                          </a:solidFill>
                          <a:latin typeface="+mj-ea"/>
                          <a:ea typeface="+mj-ea"/>
                        </a:rPr>
                        <a:t>次</a:t>
                      </a:r>
                      <a:r>
                        <a:rPr lang="en-US" altLang="zh-TW" sz="1800" kern="1200" dirty="0" smtClean="0">
                          <a:solidFill>
                            <a:schemeClr val="bg2"/>
                          </a:solidFill>
                          <a:latin typeface="+mj-ea"/>
                          <a:ea typeface="+mj-ea"/>
                        </a:rPr>
                        <a:t>)</a:t>
                      </a:r>
                      <a:r>
                        <a:rPr lang="zh-TW" altLang="en-US" sz="1800" kern="1200" dirty="0" smtClean="0">
                          <a:solidFill>
                            <a:schemeClr val="bg2"/>
                          </a:solidFill>
                          <a:latin typeface="+mj-ea"/>
                          <a:ea typeface="+mj-ea"/>
                        </a:rPr>
                        <a:t>*</a:t>
                      </a:r>
                      <a:r>
                        <a:rPr lang="en-US" altLang="zh-TW" sz="1800" kern="1200" dirty="0" smtClean="0">
                          <a:solidFill>
                            <a:schemeClr val="bg2"/>
                          </a:solidFill>
                          <a:latin typeface="+mj-ea"/>
                          <a:ea typeface="+mj-ea"/>
                        </a:rPr>
                        <a:t>6(</a:t>
                      </a:r>
                      <a:r>
                        <a:rPr lang="zh-TW" altLang="en-US" sz="1800" kern="1200" dirty="0" smtClean="0">
                          <a:solidFill>
                            <a:schemeClr val="bg2"/>
                          </a:solidFill>
                          <a:latin typeface="+mj-ea"/>
                          <a:ea typeface="+mj-ea"/>
                        </a:rPr>
                        <a:t>小時</a:t>
                      </a:r>
                      <a:r>
                        <a:rPr lang="en-US" altLang="zh-TW" sz="1800" kern="1200" dirty="0" smtClean="0">
                          <a:solidFill>
                            <a:schemeClr val="bg2"/>
                          </a:solidFill>
                          <a:latin typeface="+mj-ea"/>
                          <a:ea typeface="+mj-ea"/>
                        </a:rPr>
                        <a:t>)</a:t>
                      </a:r>
                      <a:r>
                        <a:rPr lang="zh-TW" altLang="en-US" sz="1800" kern="1200" dirty="0" smtClean="0">
                          <a:solidFill>
                            <a:schemeClr val="bg2"/>
                          </a:solidFill>
                          <a:latin typeface="+mj-ea"/>
                          <a:ea typeface="+mj-ea"/>
                        </a:rPr>
                        <a:t>*</a:t>
                      </a:r>
                      <a:r>
                        <a:rPr lang="en-US" altLang="zh-TW" sz="1800" kern="1200" dirty="0" smtClean="0">
                          <a:solidFill>
                            <a:schemeClr val="bg2"/>
                          </a:solidFill>
                          <a:latin typeface="+mj-ea"/>
                          <a:ea typeface="+mj-ea"/>
                        </a:rPr>
                        <a:t>4(</a:t>
                      </a:r>
                      <a:r>
                        <a:rPr lang="zh-TW" altLang="en-US" sz="1800" kern="1200" dirty="0" smtClean="0">
                          <a:solidFill>
                            <a:schemeClr val="bg2"/>
                          </a:solidFill>
                          <a:latin typeface="+mj-ea"/>
                          <a:ea typeface="+mj-ea"/>
                        </a:rPr>
                        <a:t>週</a:t>
                      </a:r>
                      <a:r>
                        <a:rPr lang="en-US" altLang="zh-TW" sz="1800" kern="1200" dirty="0" smtClean="0">
                          <a:solidFill>
                            <a:schemeClr val="bg2"/>
                          </a:solidFill>
                          <a:latin typeface="+mj-ea"/>
                          <a:ea typeface="+mj-ea"/>
                        </a:rPr>
                        <a:t>))=5,760</a:t>
                      </a:r>
                      <a:r>
                        <a:rPr lang="zh-TW" altLang="en-US" sz="1800" kern="1200" dirty="0" smtClean="0">
                          <a:solidFill>
                            <a:schemeClr val="bg2"/>
                          </a:solidFill>
                          <a:latin typeface="+mj-ea"/>
                          <a:ea typeface="+mj-ea"/>
                        </a:rPr>
                        <a:t>元</a:t>
                      </a:r>
                      <a:endParaRPr lang="zh-TW" altLang="en-US" sz="1800" dirty="0">
                        <a:solidFill>
                          <a:schemeClr val="bg2"/>
                        </a:solidFill>
                        <a:latin typeface="+mj-ea"/>
                        <a:ea typeface="+mj-ea"/>
                      </a:endParaRPr>
                    </a:p>
                  </a:txBody>
                  <a:tcPr marL="91433" marR="91433" marT="45727" marB="45727">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smtClean="0">
                <a:solidFill>
                  <a:srgbClr val="0000FF"/>
                </a:solidFill>
                <a:effectLst/>
              </a:rPr>
              <a:t>聘任流程 </a:t>
            </a:r>
            <a:r>
              <a:rPr lang="en-US" altLang="zh-TW" sz="3200" dirty="0" smtClean="0">
                <a:solidFill>
                  <a:srgbClr val="0000FF"/>
                </a:solidFill>
                <a:effectLst/>
              </a:rPr>
              <a:t>(</a:t>
            </a:r>
            <a:r>
              <a:rPr lang="zh-TW" altLang="en-US" sz="3200" dirty="0" smtClean="0">
                <a:solidFill>
                  <a:srgbClr val="0000FF"/>
                </a:solidFill>
                <a:effectLst/>
              </a:rPr>
              <a:t>四之四</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a:xfrm>
            <a:off x="395288" y="1268413"/>
            <a:ext cx="8147050" cy="4911725"/>
          </a:xfrm>
        </p:spPr>
        <p:txBody>
          <a:bodyPr/>
          <a:lstStyle/>
          <a:p>
            <a:pPr>
              <a:defRPr/>
            </a:pPr>
            <a:r>
              <a:rPr lang="zh-TW" altLang="en-US" dirty="0" smtClean="0"/>
              <a:t>符合勞保局之投保</a:t>
            </a:r>
            <a:r>
              <a:rPr lang="zh-TW" altLang="en-US" dirty="0"/>
              <a:t>薪資申報</a:t>
            </a:r>
            <a:r>
              <a:rPr lang="zh-TW" altLang="en-US" dirty="0" smtClean="0"/>
              <a:t>方式</a:t>
            </a:r>
            <a:r>
              <a:rPr lang="en-US" altLang="zh-TW" dirty="0" smtClean="0"/>
              <a:t>(</a:t>
            </a:r>
            <a:r>
              <a:rPr lang="zh-TW" altLang="en-US" dirty="0" smtClean="0"/>
              <a:t>二</a:t>
            </a:r>
            <a:r>
              <a:rPr lang="en-US" altLang="zh-TW" sz="2400" dirty="0" smtClean="0"/>
              <a:t>)</a:t>
            </a:r>
            <a:endParaRPr lang="en-US" altLang="zh-TW" sz="2400" dirty="0"/>
          </a:p>
          <a:p>
            <a:pPr marL="0" indent="0">
              <a:buFont typeface="Wingdings" panose="05000000000000000000" pitchFamily="2" charset="2"/>
              <a:buNone/>
              <a:defRPr/>
            </a:pPr>
            <a:endParaRPr lang="en-US" altLang="zh-TW" dirty="0" smtClean="0"/>
          </a:p>
          <a:p>
            <a:pPr>
              <a:defRPr/>
            </a:pPr>
            <a:endParaRPr lang="zh-TW" altLang="en-US" dirty="0"/>
          </a:p>
        </p:txBody>
      </p:sp>
      <p:graphicFrame>
        <p:nvGraphicFramePr>
          <p:cNvPr id="5" name="表格 4"/>
          <p:cNvGraphicFramePr>
            <a:graphicFrameLocks noGrp="1"/>
          </p:cNvGraphicFramePr>
          <p:nvPr/>
        </p:nvGraphicFramePr>
        <p:xfrm>
          <a:off x="684213" y="1844675"/>
          <a:ext cx="7559675" cy="3663950"/>
        </p:xfrm>
        <a:graphic>
          <a:graphicData uri="http://schemas.openxmlformats.org/drawingml/2006/table">
            <a:tbl>
              <a:tblPr firstRow="1" bandRow="1">
                <a:tableStyleId>{93296810-A885-4BE3-A3E7-6D5BEEA58F35}</a:tableStyleId>
              </a:tblPr>
              <a:tblGrid>
                <a:gridCol w="863963">
                  <a:extLst>
                    <a:ext uri="{9D8B030D-6E8A-4147-A177-3AD203B41FA5}">
                      <a16:colId xmlns:a16="http://schemas.microsoft.com/office/drawing/2014/main" val="20000"/>
                    </a:ext>
                  </a:extLst>
                </a:gridCol>
                <a:gridCol w="1223947">
                  <a:extLst>
                    <a:ext uri="{9D8B030D-6E8A-4147-A177-3AD203B41FA5}">
                      <a16:colId xmlns:a16="http://schemas.microsoft.com/office/drawing/2014/main" val="20001"/>
                    </a:ext>
                  </a:extLst>
                </a:gridCol>
                <a:gridCol w="5471765">
                  <a:extLst>
                    <a:ext uri="{9D8B030D-6E8A-4147-A177-3AD203B41FA5}">
                      <a16:colId xmlns:a16="http://schemas.microsoft.com/office/drawing/2014/main" val="20002"/>
                    </a:ext>
                  </a:extLst>
                </a:gridCol>
              </a:tblGrid>
              <a:tr h="503951">
                <a:tc rowSpan="7">
                  <a:txBody>
                    <a:bodyPr/>
                    <a:lstStyle/>
                    <a:p>
                      <a:pPr algn="ct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短</a:t>
                      </a: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期</a:t>
                      </a: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工</a:t>
                      </a: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作</a:t>
                      </a: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人</a:t>
                      </a:r>
                      <a:endParaRPr lang="en-US" altLang="zh-TW" sz="2800" dirty="0" smtClean="0">
                        <a:solidFill>
                          <a:schemeClr val="bg2"/>
                        </a:solidFill>
                        <a:latin typeface="+mj-ea"/>
                        <a:ea typeface="+mj-ea"/>
                      </a:endParaRPr>
                    </a:p>
                    <a:p>
                      <a:pPr algn="ctr"/>
                      <a:r>
                        <a:rPr lang="zh-TW" altLang="en-US" sz="2800" dirty="0" smtClean="0">
                          <a:solidFill>
                            <a:schemeClr val="bg2"/>
                          </a:solidFill>
                          <a:latin typeface="+mj-ea"/>
                          <a:ea typeface="+mj-ea"/>
                        </a:rPr>
                        <a:t>員</a:t>
                      </a:r>
                      <a:endParaRPr lang="zh-TW" altLang="en-US" sz="2800" dirty="0">
                        <a:solidFill>
                          <a:schemeClr val="bg2"/>
                        </a:solidFill>
                        <a:latin typeface="+mj-ea"/>
                        <a:ea typeface="+mj-ea"/>
                      </a:endParaRPr>
                    </a:p>
                  </a:txBody>
                  <a:tcPr marL="91426" marR="91426" marT="45711" marB="45711"/>
                </a:tc>
                <a:tc>
                  <a:txBody>
                    <a:bodyPr/>
                    <a:lstStyle/>
                    <a:p>
                      <a:r>
                        <a:rPr lang="zh-TW" altLang="en-US" sz="1800" dirty="0" smtClean="0">
                          <a:solidFill>
                            <a:schemeClr val="bg2"/>
                          </a:solidFill>
                          <a:latin typeface="+mj-ea"/>
                          <a:ea typeface="+mj-ea"/>
                        </a:rPr>
                        <a:t>含義</a:t>
                      </a:r>
                      <a:endParaRPr lang="zh-TW" altLang="en-US" sz="1800" dirty="0">
                        <a:solidFill>
                          <a:schemeClr val="bg2"/>
                        </a:solidFill>
                        <a:latin typeface="+mj-ea"/>
                        <a:ea typeface="+mj-ea"/>
                      </a:endParaRPr>
                    </a:p>
                  </a:txBody>
                  <a:tcPr marL="91426" marR="91426" marT="45711" marB="45711"/>
                </a:tc>
                <a:tc>
                  <a:txBody>
                    <a:bodyPr/>
                    <a:lstStyle/>
                    <a:p>
                      <a:r>
                        <a:rPr lang="zh-TW" altLang="en-US" sz="1800" dirty="0" smtClean="0">
                          <a:solidFill>
                            <a:schemeClr val="bg2"/>
                          </a:solidFill>
                          <a:latin typeface="+mj-ea"/>
                          <a:ea typeface="+mj-ea"/>
                        </a:rPr>
                        <a:t>指未全月在職者</a:t>
                      </a:r>
                      <a:endParaRPr lang="zh-TW" altLang="en-US" sz="1800" dirty="0">
                        <a:solidFill>
                          <a:schemeClr val="bg2"/>
                        </a:solidFill>
                        <a:latin typeface="+mj-ea"/>
                        <a:ea typeface="+mj-ea"/>
                      </a:endParaRPr>
                    </a:p>
                  </a:txBody>
                  <a:tcPr marL="91426" marR="91426" marT="45711" marB="45711"/>
                </a:tc>
                <a:extLst>
                  <a:ext uri="{0D108BD9-81ED-4DB2-BD59-A6C34878D82A}">
                    <a16:rowId xmlns:a16="http://schemas.microsoft.com/office/drawing/2014/main" val="10000"/>
                  </a:ext>
                </a:extLst>
              </a:tr>
              <a:tr h="431959">
                <a:tc vMerge="1">
                  <a:txBody>
                    <a:bodyPr/>
                    <a:lstStyle/>
                    <a:p>
                      <a:endParaRPr lang="zh-TW" altLang="en-US"/>
                    </a:p>
                  </a:txBody>
                  <a:tcPr/>
                </a:tc>
                <a:tc rowSpan="3">
                  <a:txBody>
                    <a:bodyPr/>
                    <a:lstStyle/>
                    <a:p>
                      <a:r>
                        <a:rPr lang="zh-TW" altLang="en-US" sz="1800" dirty="0" smtClean="0">
                          <a:solidFill>
                            <a:schemeClr val="bg2"/>
                          </a:solidFill>
                          <a:latin typeface="+mj-ea"/>
                          <a:ea typeface="+mj-ea"/>
                        </a:rPr>
                        <a:t>案例</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一</a:t>
                      </a:r>
                      <a:r>
                        <a:rPr lang="en-US" altLang="zh-TW" sz="1800" dirty="0" smtClean="0">
                          <a:solidFill>
                            <a:schemeClr val="bg2"/>
                          </a:solidFill>
                          <a:latin typeface="+mj-ea"/>
                          <a:ea typeface="+mj-ea"/>
                        </a:rPr>
                        <a:t>)</a:t>
                      </a:r>
                      <a:endParaRPr lang="zh-TW" altLang="en-US" sz="1800" dirty="0">
                        <a:solidFill>
                          <a:schemeClr val="bg2"/>
                        </a:solidFill>
                        <a:latin typeface="+mj-ea"/>
                        <a:ea typeface="+mj-ea"/>
                      </a:endParaRPr>
                    </a:p>
                  </a:txBody>
                  <a:tcPr marL="91426" marR="91426" marT="45711" marB="45711">
                    <a:solidFill>
                      <a:schemeClr val="accent6">
                        <a:lumMod val="40000"/>
                        <a:lumOff val="60000"/>
                      </a:schemeClr>
                    </a:solidFill>
                  </a:tcPr>
                </a:tc>
                <a:tc>
                  <a:txBody>
                    <a:bodyPr/>
                    <a:lstStyle/>
                    <a:p>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11</a:t>
                      </a:r>
                      <a:r>
                        <a:rPr lang="zh-TW" altLang="en-US" sz="1800" dirty="0" smtClean="0">
                          <a:solidFill>
                            <a:schemeClr val="bg2"/>
                          </a:solidFill>
                          <a:latin typeface="+mj-ea"/>
                          <a:ea typeface="+mj-ea"/>
                        </a:rPr>
                        <a:t>日到職</a:t>
                      </a:r>
                      <a:r>
                        <a:rPr lang="zh-TW" altLang="en-US" sz="1800" dirty="0" smtClean="0">
                          <a:solidFill>
                            <a:schemeClr val="bg2"/>
                          </a:solidFill>
                          <a:latin typeface="新細明體"/>
                          <a:ea typeface="新細明體"/>
                        </a:rPr>
                        <a:t>，</a:t>
                      </a:r>
                      <a:r>
                        <a:rPr lang="en-US" altLang="zh-TW" sz="1800" dirty="0" smtClean="0">
                          <a:solidFill>
                            <a:schemeClr val="bg2"/>
                          </a:solidFill>
                          <a:latin typeface="標楷體" panose="03000509000000000000" pitchFamily="65" charset="-120"/>
                          <a:ea typeface="標楷體" panose="03000509000000000000" pitchFamily="65" charset="-120"/>
                        </a:rPr>
                        <a:t>10</a:t>
                      </a:r>
                      <a:r>
                        <a:rPr lang="zh-TW" altLang="en-US" sz="1800" dirty="0" smtClean="0">
                          <a:solidFill>
                            <a:schemeClr val="bg2"/>
                          </a:solidFill>
                          <a:latin typeface="標楷體" panose="03000509000000000000" pitchFamily="65" charset="-120"/>
                          <a:ea typeface="標楷體" panose="03000509000000000000" pitchFamily="65" charset="-120"/>
                        </a:rPr>
                        <a:t>月</a:t>
                      </a:r>
                      <a:r>
                        <a:rPr lang="en-US" altLang="zh-TW" sz="1800" dirty="0" smtClean="0">
                          <a:solidFill>
                            <a:schemeClr val="bg2"/>
                          </a:solidFill>
                          <a:latin typeface="標楷體" panose="03000509000000000000" pitchFamily="65" charset="-120"/>
                          <a:ea typeface="標楷體" panose="03000509000000000000" pitchFamily="65" charset="-120"/>
                        </a:rPr>
                        <a:t>15</a:t>
                      </a:r>
                      <a:r>
                        <a:rPr lang="zh-TW" altLang="en-US" sz="1800" dirty="0" smtClean="0">
                          <a:solidFill>
                            <a:schemeClr val="bg2"/>
                          </a:solidFill>
                          <a:latin typeface="標楷體" panose="03000509000000000000" pitchFamily="65" charset="-120"/>
                          <a:ea typeface="標楷體" panose="03000509000000000000" pitchFamily="65" charset="-120"/>
                        </a:rPr>
                        <a:t>日離職，日薪</a:t>
                      </a:r>
                      <a:r>
                        <a:rPr lang="en-US" altLang="zh-TW" sz="1800" dirty="0" smtClean="0">
                          <a:solidFill>
                            <a:schemeClr val="bg2"/>
                          </a:solidFill>
                          <a:latin typeface="標楷體" panose="03000509000000000000" pitchFamily="65" charset="-120"/>
                          <a:ea typeface="標楷體" panose="03000509000000000000" pitchFamily="65" charset="-120"/>
                        </a:rPr>
                        <a:t>1,000</a:t>
                      </a:r>
                      <a:r>
                        <a:rPr lang="zh-TW" altLang="en-US" sz="1800" dirty="0" smtClean="0">
                          <a:solidFill>
                            <a:schemeClr val="bg2"/>
                          </a:solidFill>
                          <a:latin typeface="標楷體" panose="03000509000000000000" pitchFamily="65" charset="-120"/>
                          <a:ea typeface="標楷體" panose="03000509000000000000" pitchFamily="65" charset="-120"/>
                        </a:rPr>
                        <a:t>元</a:t>
                      </a:r>
                      <a:endParaRPr lang="zh-TW" altLang="en-US" sz="1800" dirty="0">
                        <a:solidFill>
                          <a:schemeClr val="bg2"/>
                        </a:solidFill>
                        <a:latin typeface="標楷體" panose="03000509000000000000" pitchFamily="65" charset="-120"/>
                        <a:ea typeface="標楷體" panose="03000509000000000000" pitchFamily="65" charset="-120"/>
                      </a:endParaRPr>
                    </a:p>
                  </a:txBody>
                  <a:tcPr marL="91426" marR="91426" marT="45711" marB="45711">
                    <a:solidFill>
                      <a:schemeClr val="accent6">
                        <a:lumMod val="40000"/>
                        <a:lumOff val="60000"/>
                      </a:schemeClr>
                    </a:solidFill>
                  </a:tcPr>
                </a:tc>
                <a:extLst>
                  <a:ext uri="{0D108BD9-81ED-4DB2-BD59-A6C34878D82A}">
                    <a16:rowId xmlns:a16="http://schemas.microsoft.com/office/drawing/2014/main" val="10001"/>
                  </a:ext>
                </a:extLst>
              </a:tr>
              <a:tr h="365742">
                <a:tc vMerge="1">
                  <a:txBody>
                    <a:bodyPr/>
                    <a:lstStyle/>
                    <a:p>
                      <a:endParaRPr lang="zh-TW" altLang="en-US"/>
                    </a:p>
                  </a:txBody>
                  <a:tcPr/>
                </a:tc>
                <a:tc vMerge="1">
                  <a:txBody>
                    <a:bodyPr/>
                    <a:lstStyle/>
                    <a:p>
                      <a:endParaRPr lang="zh-TW" altLang="en-US" dirty="0">
                        <a:solidFill>
                          <a:schemeClr val="bg2"/>
                        </a:solidFill>
                        <a:latin typeface="+mj-ea"/>
                        <a:ea typeface="+mj-ea"/>
                      </a:endParaRPr>
                    </a:p>
                  </a:txBody>
                  <a:tcPr>
                    <a:solidFill>
                      <a:schemeClr val="accent6">
                        <a:lumMod val="40000"/>
                        <a:lumOff val="60000"/>
                      </a:schemeClr>
                    </a:solidFill>
                  </a:tcPr>
                </a:tc>
                <a:tc>
                  <a:txBody>
                    <a:bodyPr/>
                    <a:lstStyle/>
                    <a:p>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11</a:t>
                      </a:r>
                      <a:r>
                        <a:rPr lang="zh-TW" altLang="en-US" sz="1800" dirty="0" smtClean="0">
                          <a:solidFill>
                            <a:schemeClr val="bg2"/>
                          </a:solidFill>
                          <a:latin typeface="+mj-ea"/>
                          <a:ea typeface="+mj-ea"/>
                        </a:rPr>
                        <a:t>日申報加保，</a:t>
                      </a:r>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15</a:t>
                      </a:r>
                      <a:r>
                        <a:rPr lang="zh-TW" altLang="en-US" sz="1800" dirty="0" smtClean="0">
                          <a:solidFill>
                            <a:schemeClr val="bg2"/>
                          </a:solidFill>
                          <a:latin typeface="+mj-ea"/>
                          <a:ea typeface="+mj-ea"/>
                        </a:rPr>
                        <a:t>日退保</a:t>
                      </a:r>
                      <a:r>
                        <a:rPr lang="zh-TW" altLang="en-US" sz="1800" dirty="0" smtClean="0">
                          <a:solidFill>
                            <a:schemeClr val="bg2"/>
                          </a:solidFill>
                          <a:latin typeface="新細明體"/>
                          <a:ea typeface="新細明體"/>
                        </a:rPr>
                        <a:t>，</a:t>
                      </a:r>
                      <a:r>
                        <a:rPr lang="zh-TW" altLang="en-US" sz="1800" dirty="0" smtClean="0">
                          <a:solidFill>
                            <a:schemeClr val="bg2"/>
                          </a:solidFill>
                          <a:latin typeface="標楷體" panose="03000509000000000000" pitchFamily="65" charset="-120"/>
                          <a:ea typeface="標楷體" panose="03000509000000000000" pitchFamily="65" charset="-120"/>
                        </a:rPr>
                        <a:t>保險費計收</a:t>
                      </a:r>
                      <a:r>
                        <a:rPr lang="en-US" altLang="zh-TW" sz="1800" dirty="0" smtClean="0">
                          <a:solidFill>
                            <a:schemeClr val="bg2"/>
                          </a:solidFill>
                          <a:latin typeface="標楷體" panose="03000509000000000000" pitchFamily="65" charset="-120"/>
                          <a:ea typeface="標楷體" panose="03000509000000000000" pitchFamily="65" charset="-120"/>
                        </a:rPr>
                        <a:t>5</a:t>
                      </a:r>
                      <a:r>
                        <a:rPr lang="zh-TW" altLang="en-US" sz="1800" dirty="0" smtClean="0">
                          <a:solidFill>
                            <a:schemeClr val="bg2"/>
                          </a:solidFill>
                          <a:latin typeface="標楷體" panose="03000509000000000000" pitchFamily="65" charset="-120"/>
                          <a:ea typeface="標楷體" panose="03000509000000000000" pitchFamily="65" charset="-120"/>
                        </a:rPr>
                        <a:t>日。</a:t>
                      </a:r>
                      <a:endParaRPr lang="zh-TW" altLang="en-US" sz="1800" dirty="0">
                        <a:solidFill>
                          <a:schemeClr val="bg2"/>
                        </a:solidFill>
                        <a:latin typeface="標楷體" panose="03000509000000000000" pitchFamily="65" charset="-120"/>
                        <a:ea typeface="標楷體" panose="03000509000000000000" pitchFamily="65" charset="-120"/>
                      </a:endParaRPr>
                    </a:p>
                  </a:txBody>
                  <a:tcPr marL="91426" marR="91426" marT="45711" marB="45711">
                    <a:solidFill>
                      <a:schemeClr val="accent6">
                        <a:lumMod val="40000"/>
                        <a:lumOff val="60000"/>
                      </a:schemeClr>
                    </a:solidFill>
                  </a:tcPr>
                </a:tc>
                <a:extLst>
                  <a:ext uri="{0D108BD9-81ED-4DB2-BD59-A6C34878D82A}">
                    <a16:rowId xmlns:a16="http://schemas.microsoft.com/office/drawing/2014/main" val="10002"/>
                  </a:ext>
                </a:extLst>
              </a:tr>
              <a:tr h="640062">
                <a:tc vMerge="1">
                  <a:txBody>
                    <a:bodyPr/>
                    <a:lstStyle/>
                    <a:p>
                      <a:endParaRPr lang="zh-TW" altLang="en-US"/>
                    </a:p>
                  </a:txBody>
                  <a:tcPr/>
                </a:tc>
                <a:tc vMerge="1">
                  <a:txBody>
                    <a:bodyPr/>
                    <a:lstStyle/>
                    <a:p>
                      <a:endParaRPr lang="zh-TW" altLang="en-US" dirty="0">
                        <a:solidFill>
                          <a:schemeClr val="bg2"/>
                        </a:solidFill>
                        <a:latin typeface="+mj-ea"/>
                        <a:ea typeface="+mj-ea"/>
                      </a:endParaRPr>
                    </a:p>
                  </a:txBody>
                  <a:tcPr>
                    <a:solidFill>
                      <a:schemeClr val="accent6">
                        <a:lumMod val="40000"/>
                        <a:lumOff val="60000"/>
                      </a:schemeClr>
                    </a:solidFill>
                  </a:tcPr>
                </a:tc>
                <a:tc>
                  <a:txBody>
                    <a:bodyPr/>
                    <a:lstStyle/>
                    <a:p>
                      <a:r>
                        <a:rPr lang="zh-TW" altLang="en-US" sz="1800" dirty="0" smtClean="0">
                          <a:solidFill>
                            <a:schemeClr val="bg2"/>
                          </a:solidFill>
                          <a:latin typeface="+mj-ea"/>
                          <a:ea typeface="+mj-ea"/>
                        </a:rPr>
                        <a:t>投保薪資填報方式</a:t>
                      </a:r>
                      <a:r>
                        <a:rPr lang="en-US" altLang="zh-TW" sz="1800" dirty="0" smtClean="0">
                          <a:solidFill>
                            <a:schemeClr val="bg2"/>
                          </a:solidFill>
                          <a:latin typeface="+mj-ea"/>
                          <a:ea typeface="+mj-ea"/>
                        </a:rPr>
                        <a:t>:1,000</a:t>
                      </a:r>
                      <a:r>
                        <a:rPr lang="zh-TW" altLang="en-US" sz="1800" dirty="0" smtClean="0">
                          <a:solidFill>
                            <a:schemeClr val="bg2"/>
                          </a:solidFill>
                          <a:latin typeface="+mj-ea"/>
                          <a:ea typeface="+mj-ea"/>
                        </a:rPr>
                        <a:t>元*</a:t>
                      </a:r>
                      <a:r>
                        <a:rPr lang="en-US" altLang="zh-TW" sz="1800" dirty="0" smtClean="0">
                          <a:solidFill>
                            <a:schemeClr val="bg2"/>
                          </a:solidFill>
                          <a:latin typeface="+mj-ea"/>
                          <a:ea typeface="+mj-ea"/>
                        </a:rPr>
                        <a:t>30</a:t>
                      </a:r>
                      <a:r>
                        <a:rPr lang="zh-TW" altLang="en-US" sz="1800" dirty="0" smtClean="0">
                          <a:solidFill>
                            <a:schemeClr val="bg2"/>
                          </a:solidFill>
                          <a:latin typeface="+mj-ea"/>
                          <a:ea typeface="+mj-ea"/>
                        </a:rPr>
                        <a:t>日</a:t>
                      </a:r>
                      <a:r>
                        <a:rPr lang="en-US" altLang="zh-TW" sz="1800" dirty="0" smtClean="0">
                          <a:solidFill>
                            <a:schemeClr val="bg2"/>
                          </a:solidFill>
                          <a:latin typeface="+mj-ea"/>
                          <a:ea typeface="+mj-ea"/>
                        </a:rPr>
                        <a:t>=30,000</a:t>
                      </a:r>
                      <a:r>
                        <a:rPr lang="zh-TW" altLang="en-US" sz="1800" dirty="0" smtClean="0">
                          <a:solidFill>
                            <a:schemeClr val="bg2"/>
                          </a:solidFill>
                          <a:latin typeface="+mj-ea"/>
                          <a:ea typeface="+mj-ea"/>
                        </a:rPr>
                        <a:t>元</a:t>
                      </a:r>
                      <a:r>
                        <a:rPr lang="zh-TW" altLang="en-US" sz="1800" kern="1200" dirty="0" smtClean="0">
                          <a:solidFill>
                            <a:schemeClr val="bg2"/>
                          </a:solidFill>
                          <a:latin typeface="+mj-ea"/>
                          <a:ea typeface="+mn-ea"/>
                          <a:cs typeface="+mn-cs"/>
                        </a:rPr>
                        <a:t>，月投保薪資級距為</a:t>
                      </a:r>
                      <a:r>
                        <a:rPr lang="en-US" altLang="zh-TW" sz="1800" kern="1200" dirty="0" smtClean="0">
                          <a:solidFill>
                            <a:schemeClr val="bg2"/>
                          </a:solidFill>
                          <a:latin typeface="+mj-ea"/>
                          <a:ea typeface="+mn-ea"/>
                          <a:cs typeface="+mn-cs"/>
                        </a:rPr>
                        <a:t>30,300</a:t>
                      </a:r>
                      <a:r>
                        <a:rPr lang="zh-TW" altLang="en-US" sz="1800" kern="1200" dirty="0" smtClean="0">
                          <a:solidFill>
                            <a:schemeClr val="bg2"/>
                          </a:solidFill>
                          <a:latin typeface="+mj-ea"/>
                          <a:ea typeface="+mn-ea"/>
                          <a:cs typeface="+mn-cs"/>
                        </a:rPr>
                        <a:t>元</a:t>
                      </a:r>
                      <a:r>
                        <a:rPr lang="zh-TW" altLang="en-US" sz="1800" kern="1200" dirty="0" smtClean="0">
                          <a:solidFill>
                            <a:schemeClr val="bg2"/>
                          </a:solidFill>
                          <a:latin typeface="新細明體"/>
                          <a:ea typeface="新細明體"/>
                          <a:cs typeface="+mn-cs"/>
                        </a:rPr>
                        <a:t>。</a:t>
                      </a:r>
                      <a:endParaRPr lang="zh-TW" altLang="en-US" sz="1800" dirty="0">
                        <a:solidFill>
                          <a:schemeClr val="bg2"/>
                        </a:solidFill>
                        <a:latin typeface="+mj-ea"/>
                        <a:ea typeface="+mj-ea"/>
                      </a:endParaRPr>
                    </a:p>
                  </a:txBody>
                  <a:tcPr marL="91426" marR="91426" marT="45711" marB="45711">
                    <a:solidFill>
                      <a:schemeClr val="accent6">
                        <a:lumMod val="40000"/>
                        <a:lumOff val="60000"/>
                      </a:schemeClr>
                    </a:solidFill>
                  </a:tcPr>
                </a:tc>
                <a:extLst>
                  <a:ext uri="{0D108BD9-81ED-4DB2-BD59-A6C34878D82A}">
                    <a16:rowId xmlns:a16="http://schemas.microsoft.com/office/drawing/2014/main" val="10003"/>
                  </a:ext>
                </a:extLst>
              </a:tr>
              <a:tr h="663921">
                <a:tc vMerge="1">
                  <a:txBody>
                    <a:bodyPr/>
                    <a:lstStyle/>
                    <a:p>
                      <a:endParaRPr lang="zh-TW" altLang="en-US"/>
                    </a:p>
                  </a:txBody>
                  <a:tcPr/>
                </a:tc>
                <a:tc rowSpan="3">
                  <a:txBody>
                    <a:bodyPr/>
                    <a:lstStyle/>
                    <a:p>
                      <a:r>
                        <a:rPr lang="zh-TW" altLang="en-US" sz="1800" dirty="0" smtClean="0">
                          <a:solidFill>
                            <a:schemeClr val="bg2"/>
                          </a:solidFill>
                          <a:latin typeface="+mj-ea"/>
                          <a:ea typeface="+mj-ea"/>
                        </a:rPr>
                        <a:t>案例</a:t>
                      </a:r>
                      <a:r>
                        <a:rPr lang="en-US" altLang="zh-TW" sz="1800" dirty="0" smtClean="0">
                          <a:solidFill>
                            <a:schemeClr val="bg2"/>
                          </a:solidFill>
                          <a:latin typeface="+mj-ea"/>
                          <a:ea typeface="+mj-ea"/>
                        </a:rPr>
                        <a:t>(</a:t>
                      </a:r>
                      <a:r>
                        <a:rPr lang="zh-TW" altLang="en-US" sz="1800" dirty="0" smtClean="0">
                          <a:solidFill>
                            <a:schemeClr val="bg2"/>
                          </a:solidFill>
                          <a:latin typeface="+mj-ea"/>
                          <a:ea typeface="+mj-ea"/>
                        </a:rPr>
                        <a:t>二</a:t>
                      </a:r>
                      <a:r>
                        <a:rPr lang="en-US" altLang="zh-TW" sz="1800" dirty="0" smtClean="0">
                          <a:solidFill>
                            <a:schemeClr val="bg2"/>
                          </a:solidFill>
                          <a:latin typeface="+mj-ea"/>
                          <a:ea typeface="+mj-ea"/>
                        </a:rPr>
                        <a:t>)</a:t>
                      </a:r>
                      <a:endParaRPr lang="zh-TW" altLang="en-US" sz="1800" dirty="0">
                        <a:solidFill>
                          <a:schemeClr val="bg2"/>
                        </a:solidFill>
                        <a:latin typeface="+mj-ea"/>
                        <a:ea typeface="+mj-ea"/>
                      </a:endParaRPr>
                    </a:p>
                  </a:txBody>
                  <a:tcPr marL="91426" marR="91426" marT="45711" marB="45711">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20</a:t>
                      </a:r>
                      <a:r>
                        <a:rPr lang="zh-TW" altLang="en-US" sz="1800" dirty="0" smtClean="0">
                          <a:solidFill>
                            <a:schemeClr val="bg2"/>
                          </a:solidFill>
                          <a:latin typeface="+mj-ea"/>
                          <a:ea typeface="+mj-ea"/>
                        </a:rPr>
                        <a:t>日到職，</a:t>
                      </a:r>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20</a:t>
                      </a:r>
                      <a:r>
                        <a:rPr lang="zh-TW" altLang="en-US" sz="1800" dirty="0" smtClean="0">
                          <a:solidFill>
                            <a:schemeClr val="bg2"/>
                          </a:solidFill>
                          <a:latin typeface="+mj-ea"/>
                          <a:ea typeface="+mj-ea"/>
                        </a:rPr>
                        <a:t>日離職，時薪</a:t>
                      </a:r>
                      <a:r>
                        <a:rPr lang="en-US" altLang="zh-TW" sz="1800" dirty="0" smtClean="0">
                          <a:solidFill>
                            <a:schemeClr val="bg2"/>
                          </a:solidFill>
                          <a:latin typeface="+mj-ea"/>
                          <a:ea typeface="+mj-ea"/>
                        </a:rPr>
                        <a:t>120</a:t>
                      </a:r>
                      <a:r>
                        <a:rPr lang="zh-TW" altLang="en-US" sz="1800" dirty="0" smtClean="0">
                          <a:solidFill>
                            <a:schemeClr val="bg2"/>
                          </a:solidFill>
                          <a:latin typeface="+mj-ea"/>
                          <a:ea typeface="+mj-ea"/>
                        </a:rPr>
                        <a:t>元，工作</a:t>
                      </a:r>
                      <a:r>
                        <a:rPr lang="en-US" altLang="zh-TW" sz="1800" dirty="0" smtClean="0">
                          <a:solidFill>
                            <a:schemeClr val="bg2"/>
                          </a:solidFill>
                          <a:latin typeface="+mj-ea"/>
                          <a:ea typeface="+mj-ea"/>
                        </a:rPr>
                        <a:t>6</a:t>
                      </a:r>
                      <a:r>
                        <a:rPr lang="zh-TW" altLang="en-US" sz="1800" dirty="0" smtClean="0">
                          <a:solidFill>
                            <a:schemeClr val="bg2"/>
                          </a:solidFill>
                          <a:latin typeface="+mj-ea"/>
                          <a:ea typeface="+mj-ea"/>
                        </a:rPr>
                        <a:t>小時，日薪為</a:t>
                      </a:r>
                      <a:r>
                        <a:rPr lang="en-US" altLang="zh-TW" sz="1800" dirty="0" smtClean="0">
                          <a:solidFill>
                            <a:schemeClr val="bg2"/>
                          </a:solidFill>
                          <a:latin typeface="+mj-ea"/>
                          <a:ea typeface="+mj-ea"/>
                        </a:rPr>
                        <a:t>120*6</a:t>
                      </a:r>
                      <a:r>
                        <a:rPr lang="zh-TW" altLang="en-US" sz="1800" dirty="0" smtClean="0">
                          <a:solidFill>
                            <a:schemeClr val="bg2"/>
                          </a:solidFill>
                          <a:latin typeface="+mj-ea"/>
                          <a:ea typeface="+mj-ea"/>
                        </a:rPr>
                        <a:t>小時</a:t>
                      </a:r>
                      <a:r>
                        <a:rPr lang="en-US" altLang="zh-TW" sz="1800" dirty="0" smtClean="0">
                          <a:solidFill>
                            <a:schemeClr val="bg2"/>
                          </a:solidFill>
                          <a:latin typeface="+mj-ea"/>
                          <a:ea typeface="+mj-ea"/>
                        </a:rPr>
                        <a:t>=720</a:t>
                      </a:r>
                      <a:r>
                        <a:rPr lang="zh-TW" altLang="en-US" sz="1800" dirty="0" smtClean="0">
                          <a:solidFill>
                            <a:schemeClr val="bg2"/>
                          </a:solidFill>
                          <a:latin typeface="+mj-ea"/>
                          <a:ea typeface="+mj-ea"/>
                        </a:rPr>
                        <a:t>元</a:t>
                      </a:r>
                      <a:endParaRPr lang="zh-TW" altLang="en-US" sz="1800" dirty="0">
                        <a:solidFill>
                          <a:schemeClr val="bg2"/>
                        </a:solidFill>
                        <a:latin typeface="+mj-ea"/>
                        <a:ea typeface="+mj-ea"/>
                      </a:endParaRPr>
                    </a:p>
                  </a:txBody>
                  <a:tcPr marL="91426" marR="91426" marT="45711" marB="45711">
                    <a:solidFill>
                      <a:schemeClr val="accent6">
                        <a:lumMod val="20000"/>
                        <a:lumOff val="80000"/>
                      </a:schemeClr>
                    </a:solidFill>
                  </a:tcPr>
                </a:tc>
                <a:extLst>
                  <a:ext uri="{0D108BD9-81ED-4DB2-BD59-A6C34878D82A}">
                    <a16:rowId xmlns:a16="http://schemas.microsoft.com/office/drawing/2014/main" val="10004"/>
                  </a:ext>
                </a:extLst>
              </a:tr>
              <a:tr h="418254">
                <a:tc vMerge="1">
                  <a:txBody>
                    <a:bodyPr/>
                    <a:lstStyle/>
                    <a:p>
                      <a:endParaRPr lang="zh-TW" altLang="en-US"/>
                    </a:p>
                  </a:txBody>
                  <a:tcPr/>
                </a:tc>
                <a:tc vMerge="1">
                  <a:txBody>
                    <a:bodyPr/>
                    <a:lstStyle/>
                    <a:p>
                      <a:endParaRPr lang="zh-TW" altLang="en-US">
                        <a:solidFill>
                          <a:schemeClr val="bg2"/>
                        </a:solidFill>
                        <a:latin typeface="+mj-ea"/>
                        <a:ea typeface="+mj-ea"/>
                      </a:endParaRPr>
                    </a:p>
                  </a:txBody>
                  <a:tcP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20</a:t>
                      </a:r>
                      <a:r>
                        <a:rPr lang="zh-TW" altLang="en-US" sz="1800" dirty="0" smtClean="0">
                          <a:solidFill>
                            <a:schemeClr val="bg2"/>
                          </a:solidFill>
                          <a:latin typeface="+mj-ea"/>
                          <a:ea typeface="+mj-ea"/>
                        </a:rPr>
                        <a:t>日到職，</a:t>
                      </a:r>
                      <a:r>
                        <a:rPr lang="en-US" altLang="zh-TW" sz="1800" dirty="0" smtClean="0">
                          <a:solidFill>
                            <a:schemeClr val="bg2"/>
                          </a:solidFill>
                          <a:latin typeface="+mj-ea"/>
                          <a:ea typeface="+mj-ea"/>
                        </a:rPr>
                        <a:t>10</a:t>
                      </a:r>
                      <a:r>
                        <a:rPr lang="zh-TW" altLang="en-US" sz="1800" dirty="0" smtClean="0">
                          <a:solidFill>
                            <a:schemeClr val="bg2"/>
                          </a:solidFill>
                          <a:latin typeface="+mj-ea"/>
                          <a:ea typeface="+mj-ea"/>
                        </a:rPr>
                        <a:t>月</a:t>
                      </a:r>
                      <a:r>
                        <a:rPr lang="en-US" altLang="zh-TW" sz="1800" dirty="0" smtClean="0">
                          <a:solidFill>
                            <a:schemeClr val="bg2"/>
                          </a:solidFill>
                          <a:latin typeface="+mj-ea"/>
                          <a:ea typeface="+mj-ea"/>
                        </a:rPr>
                        <a:t>20</a:t>
                      </a:r>
                      <a:r>
                        <a:rPr lang="zh-TW" altLang="en-US" sz="1800" dirty="0" smtClean="0">
                          <a:solidFill>
                            <a:schemeClr val="bg2"/>
                          </a:solidFill>
                          <a:latin typeface="+mj-ea"/>
                          <a:ea typeface="+mj-ea"/>
                        </a:rPr>
                        <a:t>日離職，保險費計收</a:t>
                      </a:r>
                      <a:r>
                        <a:rPr lang="en-US" altLang="zh-TW" sz="1800" dirty="0" smtClean="0">
                          <a:solidFill>
                            <a:schemeClr val="bg2"/>
                          </a:solidFill>
                          <a:latin typeface="+mj-ea"/>
                          <a:ea typeface="+mj-ea"/>
                        </a:rPr>
                        <a:t>1</a:t>
                      </a:r>
                      <a:r>
                        <a:rPr lang="zh-TW" altLang="en-US" sz="1800" dirty="0" smtClean="0">
                          <a:solidFill>
                            <a:schemeClr val="bg2"/>
                          </a:solidFill>
                          <a:latin typeface="+mj-ea"/>
                          <a:ea typeface="+mj-ea"/>
                        </a:rPr>
                        <a:t>日。</a:t>
                      </a:r>
                      <a:endParaRPr lang="zh-TW" altLang="en-US" sz="1800" dirty="0">
                        <a:solidFill>
                          <a:schemeClr val="bg2"/>
                        </a:solidFill>
                        <a:latin typeface="+mj-ea"/>
                        <a:ea typeface="+mj-ea"/>
                      </a:endParaRPr>
                    </a:p>
                  </a:txBody>
                  <a:tcPr marL="91426" marR="91426" marT="45711" marB="45711">
                    <a:solidFill>
                      <a:schemeClr val="accent6">
                        <a:lumMod val="20000"/>
                        <a:lumOff val="80000"/>
                      </a:schemeClr>
                    </a:solidFill>
                  </a:tcPr>
                </a:tc>
                <a:extLst>
                  <a:ext uri="{0D108BD9-81ED-4DB2-BD59-A6C34878D82A}">
                    <a16:rowId xmlns:a16="http://schemas.microsoft.com/office/drawing/2014/main" val="10005"/>
                  </a:ext>
                </a:extLst>
              </a:tr>
              <a:tr h="640062">
                <a:tc vMerge="1">
                  <a:txBody>
                    <a:bodyPr/>
                    <a:lstStyle/>
                    <a:p>
                      <a:endParaRPr lang="zh-TW" altLang="en-US" dirty="0"/>
                    </a:p>
                  </a:txBody>
                  <a:tcPr/>
                </a:tc>
                <a:tc vMerge="1">
                  <a:txBody>
                    <a:bodyPr/>
                    <a:lstStyle/>
                    <a:p>
                      <a:endParaRPr lang="zh-TW" altLang="en-US" dirty="0">
                        <a:solidFill>
                          <a:schemeClr val="bg2"/>
                        </a:solidFill>
                        <a:latin typeface="+mj-ea"/>
                        <a:ea typeface="+mj-ea"/>
                      </a:endParaRPr>
                    </a:p>
                  </a:txBody>
                  <a:tcPr>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800" kern="1200" dirty="0" smtClean="0">
                          <a:solidFill>
                            <a:schemeClr val="bg2"/>
                          </a:solidFill>
                          <a:latin typeface="+mj-ea"/>
                          <a:ea typeface="+mj-ea"/>
                          <a:cs typeface="+mn-cs"/>
                        </a:rPr>
                        <a:t>投保薪資填報方式</a:t>
                      </a:r>
                      <a:r>
                        <a:rPr lang="en-US" altLang="zh-TW" sz="1800" kern="1200" dirty="0" smtClean="0">
                          <a:solidFill>
                            <a:schemeClr val="bg2"/>
                          </a:solidFill>
                          <a:latin typeface="+mj-ea"/>
                          <a:ea typeface="+mj-ea"/>
                          <a:cs typeface="+mn-cs"/>
                        </a:rPr>
                        <a:t>:720</a:t>
                      </a:r>
                      <a:r>
                        <a:rPr lang="zh-TW" altLang="en-US" sz="1800" kern="1200" dirty="0" smtClean="0">
                          <a:solidFill>
                            <a:schemeClr val="bg2"/>
                          </a:solidFill>
                          <a:latin typeface="+mj-ea"/>
                          <a:ea typeface="+mj-ea"/>
                          <a:cs typeface="+mn-cs"/>
                        </a:rPr>
                        <a:t>元*</a:t>
                      </a:r>
                      <a:r>
                        <a:rPr lang="en-US" altLang="zh-TW" sz="1800" kern="1200" dirty="0" smtClean="0">
                          <a:solidFill>
                            <a:schemeClr val="bg2"/>
                          </a:solidFill>
                          <a:latin typeface="+mj-ea"/>
                          <a:ea typeface="+mj-ea"/>
                          <a:cs typeface="+mn-cs"/>
                        </a:rPr>
                        <a:t>30</a:t>
                      </a:r>
                      <a:r>
                        <a:rPr lang="zh-TW" altLang="en-US" sz="1800" kern="1200" dirty="0" smtClean="0">
                          <a:solidFill>
                            <a:schemeClr val="bg2"/>
                          </a:solidFill>
                          <a:latin typeface="+mj-ea"/>
                          <a:ea typeface="+mj-ea"/>
                          <a:cs typeface="+mn-cs"/>
                        </a:rPr>
                        <a:t>日</a:t>
                      </a:r>
                      <a:r>
                        <a:rPr lang="en-US" altLang="zh-TW" sz="1800" kern="1200" dirty="0" smtClean="0">
                          <a:solidFill>
                            <a:schemeClr val="bg2"/>
                          </a:solidFill>
                          <a:latin typeface="+mj-ea"/>
                          <a:ea typeface="+mj-ea"/>
                          <a:cs typeface="+mn-cs"/>
                        </a:rPr>
                        <a:t>=21,600</a:t>
                      </a:r>
                      <a:r>
                        <a:rPr lang="zh-TW" altLang="en-US" sz="1800" kern="1200" dirty="0" smtClean="0">
                          <a:solidFill>
                            <a:schemeClr val="bg2"/>
                          </a:solidFill>
                          <a:latin typeface="+mj-ea"/>
                          <a:ea typeface="+mj-ea"/>
                          <a:cs typeface="+mn-cs"/>
                        </a:rPr>
                        <a:t>元，月投保薪資級距為</a:t>
                      </a:r>
                      <a:r>
                        <a:rPr lang="en-US" altLang="zh-TW" sz="1800" kern="1200" dirty="0" smtClean="0">
                          <a:solidFill>
                            <a:schemeClr val="bg2"/>
                          </a:solidFill>
                          <a:latin typeface="+mj-ea"/>
                          <a:ea typeface="+mj-ea"/>
                          <a:cs typeface="+mn-cs"/>
                        </a:rPr>
                        <a:t>21,900</a:t>
                      </a:r>
                      <a:r>
                        <a:rPr lang="zh-TW" altLang="en-US" sz="1800" kern="1200" dirty="0" smtClean="0">
                          <a:solidFill>
                            <a:schemeClr val="bg2"/>
                          </a:solidFill>
                          <a:latin typeface="+mj-ea"/>
                          <a:ea typeface="+mj-ea"/>
                          <a:cs typeface="+mn-cs"/>
                        </a:rPr>
                        <a:t>元。</a:t>
                      </a:r>
                      <a:endParaRPr lang="zh-TW" altLang="en-US" sz="1800" dirty="0">
                        <a:solidFill>
                          <a:schemeClr val="bg2"/>
                        </a:solidFill>
                        <a:latin typeface="+mj-ea"/>
                        <a:ea typeface="+mj-ea"/>
                      </a:endParaRPr>
                    </a:p>
                  </a:txBody>
                  <a:tcPr marL="91426" marR="91426" marT="45711" marB="45711">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a:t>
            </a:r>
            <a:r>
              <a:rPr lang="zh-TW" altLang="en-US" sz="3200" dirty="0" smtClean="0">
                <a:solidFill>
                  <a:srgbClr val="0000FF"/>
                </a:solidFill>
                <a:effectLst/>
              </a:rPr>
              <a:t>流程 </a:t>
            </a:r>
            <a:r>
              <a:rPr lang="en-US" altLang="zh-TW" sz="3200" dirty="0" smtClean="0">
                <a:solidFill>
                  <a:srgbClr val="0000FF"/>
                </a:solidFill>
                <a:effectLst/>
              </a:rPr>
              <a:t>(</a:t>
            </a:r>
            <a:r>
              <a:rPr lang="zh-TW" altLang="en-US" sz="3200" dirty="0" smtClean="0">
                <a:solidFill>
                  <a:srgbClr val="0000FF"/>
                </a:solidFill>
                <a:effectLst/>
              </a:rPr>
              <a:t>五</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p:txBody>
          <a:bodyPr/>
          <a:lstStyle/>
          <a:p>
            <a:pPr>
              <a:defRPr/>
            </a:pPr>
            <a:r>
              <a:rPr lang="en-US" altLang="zh-TW" b="1" dirty="0" smtClean="0"/>
              <a:t>(</a:t>
            </a:r>
            <a:r>
              <a:rPr lang="zh-TW" altLang="en-US" b="1" dirty="0" smtClean="0"/>
              <a:t>五</a:t>
            </a:r>
            <a:r>
              <a:rPr lang="en-US" altLang="zh-TW" b="1" dirty="0" smtClean="0"/>
              <a:t>)</a:t>
            </a:r>
            <a:r>
              <a:rPr lang="zh-TW" altLang="en-US" b="1" dirty="0" smtClean="0"/>
              <a:t>到職加保審核未通過</a:t>
            </a:r>
            <a:r>
              <a:rPr lang="zh-TW" altLang="en-US" b="1" dirty="0" smtClean="0">
                <a:latin typeface="新細明體"/>
                <a:ea typeface="新細明體"/>
              </a:rPr>
              <a:t>：</a:t>
            </a:r>
            <a:endParaRPr lang="en-US" altLang="zh-TW" b="1" dirty="0" smtClean="0">
              <a:latin typeface="新細明體"/>
              <a:ea typeface="新細明體"/>
            </a:endParaRPr>
          </a:p>
          <a:p>
            <a:pPr marL="0" indent="0">
              <a:buFont typeface="Wingdings" panose="05000000000000000000" pitchFamily="2" charset="2"/>
              <a:buNone/>
              <a:defRPr/>
            </a:pPr>
            <a:r>
              <a:rPr lang="zh-TW" altLang="en-US" dirty="0" smtClean="0">
                <a:solidFill>
                  <a:srgbClr val="000000"/>
                </a:solidFill>
                <a:latin typeface="+mj-ea"/>
                <a:ea typeface="+mj-ea"/>
              </a:rPr>
              <a:t>人事室審核未通過者，系統會</a:t>
            </a:r>
            <a:r>
              <a:rPr lang="zh-TW" altLang="en-US" dirty="0">
                <a:solidFill>
                  <a:srgbClr val="000000"/>
                </a:solidFill>
                <a:latin typeface="+mj-ea"/>
                <a:ea typeface="+mj-ea"/>
              </a:rPr>
              <a:t>以</a:t>
            </a:r>
            <a:r>
              <a:rPr lang="zh-TW" altLang="en-US" u="sng" dirty="0">
                <a:solidFill>
                  <a:srgbClr val="FF0000"/>
                </a:solidFill>
                <a:latin typeface="+mj-ea"/>
                <a:ea typeface="+mj-ea"/>
              </a:rPr>
              <a:t>電子郵件</a:t>
            </a:r>
            <a:r>
              <a:rPr lang="zh-TW" altLang="en-US" dirty="0" smtClean="0">
                <a:solidFill>
                  <a:srgbClr val="000000"/>
                </a:solidFill>
                <a:latin typeface="+mj-ea"/>
                <a:ea typeface="+mj-ea"/>
              </a:rPr>
              <a:t>通知承辦單位至系統修正後再送出，由人事室重新審核，通過後，再將</a:t>
            </a:r>
            <a:r>
              <a:rPr lang="zh-TW" altLang="en-US" dirty="0">
                <a:solidFill>
                  <a:srgbClr val="000000"/>
                </a:solidFill>
                <a:latin typeface="+mj-ea"/>
                <a:ea typeface="+mj-ea"/>
              </a:rPr>
              <a:t>聘用人的</a:t>
            </a:r>
            <a:r>
              <a:rPr lang="zh-TW" altLang="zh-TW" dirty="0">
                <a:solidFill>
                  <a:srgbClr val="000000"/>
                </a:solidFill>
                <a:latin typeface="+mj-ea"/>
                <a:ea typeface="+mj-ea"/>
              </a:rPr>
              <a:t>加保</a:t>
            </a:r>
            <a:r>
              <a:rPr lang="zh-TW" altLang="en-US" dirty="0">
                <a:solidFill>
                  <a:srgbClr val="000000"/>
                </a:solidFill>
                <a:latin typeface="+mj-ea"/>
                <a:ea typeface="+mj-ea"/>
              </a:rPr>
              <a:t>資料轉匯至勞保局，完成當日加保作業。</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smtClean="0">
                <a:solidFill>
                  <a:srgbClr val="0000FF"/>
                </a:solidFill>
                <a:effectLst/>
              </a:rPr>
              <a:t>聘任流程 </a:t>
            </a:r>
            <a:r>
              <a:rPr lang="en-US" altLang="zh-TW" sz="3200" dirty="0" smtClean="0">
                <a:solidFill>
                  <a:srgbClr val="0000FF"/>
                </a:solidFill>
                <a:effectLst/>
              </a:rPr>
              <a:t>(</a:t>
            </a:r>
            <a:r>
              <a:rPr lang="zh-TW" altLang="en-US" sz="3200" dirty="0" smtClean="0">
                <a:solidFill>
                  <a:srgbClr val="0000FF"/>
                </a:solidFill>
                <a:effectLst/>
              </a:rPr>
              <a:t>六</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p:txBody>
          <a:bodyPr/>
          <a:lstStyle/>
          <a:p>
            <a:pPr>
              <a:defRPr/>
            </a:pPr>
            <a:r>
              <a:rPr lang="en-US" altLang="zh-TW" b="1" dirty="0" smtClean="0"/>
              <a:t>(</a:t>
            </a:r>
            <a:r>
              <a:rPr lang="zh-TW" altLang="en-US" b="1" dirty="0" smtClean="0"/>
              <a:t>六</a:t>
            </a:r>
            <a:r>
              <a:rPr lang="en-US" altLang="zh-TW" b="1" dirty="0" smtClean="0"/>
              <a:t>)</a:t>
            </a:r>
            <a:r>
              <a:rPr lang="zh-TW" altLang="zh-TW" b="1" dirty="0" smtClean="0"/>
              <a:t>離職</a:t>
            </a:r>
            <a:r>
              <a:rPr lang="zh-TW" altLang="zh-TW" b="1" dirty="0"/>
              <a:t>當日退保：</a:t>
            </a:r>
            <a:r>
              <a:rPr lang="zh-TW" altLang="zh-TW" dirty="0"/>
              <a:t>本校</a:t>
            </a:r>
            <a:r>
              <a:rPr lang="zh-TW" altLang="zh-TW" b="1" dirty="0">
                <a:solidFill>
                  <a:srgbClr val="FF0000"/>
                </a:solidFill>
              </a:rPr>
              <a:t>「兼任助理管理暨加退保系統」</a:t>
            </a:r>
            <a:r>
              <a:rPr lang="zh-TW" altLang="zh-TW" dirty="0"/>
              <a:t>設有提醒功能，於離職生效日前</a:t>
            </a:r>
            <a:r>
              <a:rPr lang="en-US" altLang="zh-TW" dirty="0"/>
              <a:t>10</a:t>
            </a:r>
            <a:r>
              <a:rPr lang="zh-TW" altLang="zh-TW" dirty="0"/>
              <a:t>天會寄發</a:t>
            </a:r>
            <a:r>
              <a:rPr lang="zh-TW" altLang="zh-TW" u="sng" dirty="0">
                <a:solidFill>
                  <a:srgbClr val="FF0000"/>
                </a:solidFill>
              </a:rPr>
              <a:t>電子郵件</a:t>
            </a:r>
            <a:r>
              <a:rPr lang="zh-TW" altLang="zh-TW" dirty="0"/>
              <a:t>至辦理加保之承辦人信箱，</a:t>
            </a:r>
            <a:r>
              <a:rPr lang="zh-TW" altLang="zh-TW" dirty="0" smtClean="0"/>
              <a:t>提醒人事室</a:t>
            </a:r>
            <a:r>
              <a:rPr lang="zh-TW" altLang="zh-TW" dirty="0"/>
              <a:t>將於原先所設之聘任離職生效日當天完成退保作業</a:t>
            </a:r>
            <a:r>
              <a:rPr lang="zh-TW" altLang="zh-TW" dirty="0" smtClean="0"/>
              <a:t>。</a:t>
            </a:r>
            <a:endParaRPr lang="en-US" altLang="zh-TW" dirty="0" smtClean="0"/>
          </a:p>
          <a:p>
            <a:pPr>
              <a:defRPr/>
            </a:pPr>
            <a:endParaRPr lang="en-US" altLang="zh-TW" dirty="0"/>
          </a:p>
          <a:p>
            <a:pPr marL="0" indent="0">
              <a:buFont typeface="Wingdings" panose="05000000000000000000" pitchFamily="2" charset="2"/>
              <a:buNone/>
              <a:defRPr/>
            </a:pPr>
            <a:r>
              <a:rPr lang="zh-TW" altLang="en-US" b="1" dirty="0" smtClean="0">
                <a:solidFill>
                  <a:srgbClr val="0000FF"/>
                </a:solidFill>
              </a:rPr>
              <a:t>註</a:t>
            </a:r>
            <a:r>
              <a:rPr lang="en-US" altLang="zh-TW" b="1" dirty="0" smtClean="0">
                <a:solidFill>
                  <a:srgbClr val="0000FF"/>
                </a:solidFill>
              </a:rPr>
              <a:t>:</a:t>
            </a:r>
            <a:r>
              <a:rPr lang="zh-TW" altLang="en-US" b="1" dirty="0" smtClean="0">
                <a:solidFill>
                  <a:srgbClr val="0000FF"/>
                </a:solidFill>
              </a:rPr>
              <a:t>低於</a:t>
            </a:r>
            <a:r>
              <a:rPr lang="en-US" altLang="zh-TW" b="1" dirty="0" smtClean="0">
                <a:solidFill>
                  <a:srgbClr val="0000FF"/>
                </a:solidFill>
              </a:rPr>
              <a:t>10</a:t>
            </a:r>
            <a:r>
              <a:rPr lang="zh-TW" altLang="en-US" b="1" dirty="0" smtClean="0">
                <a:solidFill>
                  <a:srgbClr val="0000FF"/>
                </a:solidFill>
              </a:rPr>
              <a:t>天之聘期無此功能</a:t>
            </a:r>
            <a:r>
              <a:rPr lang="zh-TW" altLang="en-US" b="1" dirty="0" smtClean="0">
                <a:solidFill>
                  <a:srgbClr val="0000FF"/>
                </a:solidFill>
                <a:latin typeface="新細明體"/>
                <a:ea typeface="新細明體"/>
              </a:rPr>
              <a:t>。</a:t>
            </a:r>
            <a:endParaRPr lang="zh-TW" altLang="en-US" b="1" dirty="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a:t>
            </a:r>
            <a:r>
              <a:rPr lang="zh-TW" altLang="en-US" sz="3200" dirty="0" smtClean="0">
                <a:solidFill>
                  <a:srgbClr val="0000FF"/>
                </a:solidFill>
                <a:effectLst/>
              </a:rPr>
              <a:t>流程 </a:t>
            </a:r>
            <a:r>
              <a:rPr lang="en-US" altLang="zh-TW" sz="3200" dirty="0" smtClean="0">
                <a:solidFill>
                  <a:srgbClr val="0000FF"/>
                </a:solidFill>
                <a:effectLst/>
              </a:rPr>
              <a:t>(</a:t>
            </a:r>
            <a:r>
              <a:rPr lang="zh-TW" altLang="en-US" sz="3200" dirty="0" smtClean="0">
                <a:solidFill>
                  <a:srgbClr val="0000FF"/>
                </a:solidFill>
                <a:effectLst/>
              </a:rPr>
              <a:t>七</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p:txBody>
          <a:bodyPr/>
          <a:lstStyle/>
          <a:p>
            <a:pPr>
              <a:defRPr/>
            </a:pPr>
            <a:r>
              <a:rPr lang="en-US" altLang="zh-TW" b="1" dirty="0" smtClean="0"/>
              <a:t>(</a:t>
            </a:r>
            <a:r>
              <a:rPr lang="zh-TW" altLang="en-US" b="1" dirty="0"/>
              <a:t>七</a:t>
            </a:r>
            <a:r>
              <a:rPr lang="en-US" altLang="zh-TW" b="1" dirty="0" smtClean="0"/>
              <a:t>)</a:t>
            </a:r>
            <a:r>
              <a:rPr lang="zh-TW" altLang="zh-TW" b="1" dirty="0" smtClean="0"/>
              <a:t>提早</a:t>
            </a:r>
            <a:r>
              <a:rPr lang="zh-TW" altLang="zh-TW" b="1" dirty="0"/>
              <a:t>離職退保或續保</a:t>
            </a:r>
            <a:r>
              <a:rPr lang="zh-TW" altLang="zh-TW" b="1" dirty="0" smtClean="0"/>
              <a:t>：</a:t>
            </a:r>
            <a:r>
              <a:rPr lang="zh-TW" altLang="en-US" dirty="0" smtClean="0"/>
              <a:t>同樣</a:t>
            </a:r>
            <a:r>
              <a:rPr lang="zh-TW" altLang="zh-TW" dirty="0" smtClean="0"/>
              <a:t>先</a:t>
            </a:r>
            <a:r>
              <a:rPr lang="zh-TW" altLang="zh-TW" dirty="0"/>
              <a:t>簽請校長核示</a:t>
            </a:r>
            <a:r>
              <a:rPr lang="zh-TW" altLang="zh-TW" dirty="0" smtClean="0"/>
              <a:t>同意</a:t>
            </a:r>
            <a:r>
              <a:rPr lang="zh-TW" altLang="en-US" dirty="0" smtClean="0"/>
              <a:t>後</a:t>
            </a:r>
            <a:r>
              <a:rPr lang="zh-TW" altLang="zh-TW" dirty="0" smtClean="0"/>
              <a:t>，</a:t>
            </a:r>
            <a:r>
              <a:rPr lang="zh-TW" altLang="zh-TW" dirty="0"/>
              <a:t>於生效日當天中午前再進入本校</a:t>
            </a:r>
            <a:r>
              <a:rPr lang="zh-TW" altLang="zh-TW" b="1" dirty="0">
                <a:solidFill>
                  <a:srgbClr val="FF0000"/>
                </a:solidFill>
              </a:rPr>
              <a:t>「兼任助理加退保系統」</a:t>
            </a:r>
            <a:r>
              <a:rPr lang="zh-TW" altLang="zh-TW" dirty="0"/>
              <a:t>修正資料</a:t>
            </a:r>
            <a:r>
              <a:rPr lang="zh-TW" altLang="zh-TW" dirty="0" smtClean="0"/>
              <a:t>。</a:t>
            </a:r>
            <a:endParaRPr lang="en-US" altLang="zh-TW" dirty="0" smtClean="0"/>
          </a:p>
          <a:p>
            <a:pPr>
              <a:defRPr/>
            </a:pPr>
            <a:endParaRPr lang="en-US" altLang="zh-TW" dirty="0"/>
          </a:p>
          <a:p>
            <a:pPr marL="0" indent="0">
              <a:lnSpc>
                <a:spcPts val="2600"/>
              </a:lnSpc>
              <a:buFont typeface="Wingdings" panose="05000000000000000000" pitchFamily="2" charset="2"/>
              <a:buNone/>
              <a:defRPr/>
            </a:pPr>
            <a:r>
              <a:rPr lang="zh-TW" altLang="en-US" sz="2600" b="1" dirty="0">
                <a:solidFill>
                  <a:srgbClr val="0000FF"/>
                </a:solidFill>
                <a:latin typeface="+mj-ea"/>
              </a:rPr>
              <a:t>註</a:t>
            </a:r>
            <a:r>
              <a:rPr lang="zh-TW" altLang="en-US" sz="2600" b="1" dirty="0" smtClean="0">
                <a:solidFill>
                  <a:srgbClr val="0000FF"/>
                </a:solidFill>
                <a:latin typeface="+mj-ea"/>
              </a:rPr>
              <a:t>：只要簽</a:t>
            </a:r>
            <a:r>
              <a:rPr lang="zh-TW" altLang="en-US" sz="2600" b="1" dirty="0">
                <a:solidFill>
                  <a:srgbClr val="0000FF"/>
                </a:solidFill>
                <a:latin typeface="+mj-ea"/>
              </a:rPr>
              <a:t>陳完成</a:t>
            </a:r>
            <a:r>
              <a:rPr lang="zh-TW" altLang="en-US" sz="2600" b="1" dirty="0" smtClean="0">
                <a:solidFill>
                  <a:srgbClr val="0000FF"/>
                </a:solidFill>
                <a:latin typeface="+mj-ea"/>
              </a:rPr>
              <a:t>，即可先進入系統修正退</a:t>
            </a:r>
            <a:r>
              <a:rPr lang="en-US" altLang="zh-TW" sz="2600" b="1" dirty="0">
                <a:solidFill>
                  <a:srgbClr val="0000FF"/>
                </a:solidFill>
                <a:latin typeface="+mj-ea"/>
              </a:rPr>
              <a:t>(</a:t>
            </a:r>
            <a:r>
              <a:rPr lang="zh-TW" altLang="en-US" sz="2600" b="1" dirty="0">
                <a:solidFill>
                  <a:srgbClr val="0000FF"/>
                </a:solidFill>
                <a:latin typeface="+mj-ea"/>
              </a:rPr>
              <a:t>續</a:t>
            </a:r>
            <a:r>
              <a:rPr lang="en-US" altLang="zh-TW" sz="2600" b="1" dirty="0">
                <a:solidFill>
                  <a:srgbClr val="0000FF"/>
                </a:solidFill>
                <a:latin typeface="+mj-ea"/>
              </a:rPr>
              <a:t>)</a:t>
            </a:r>
            <a:r>
              <a:rPr lang="zh-TW" altLang="en-US" sz="2600" b="1" dirty="0" smtClean="0">
                <a:solidFill>
                  <a:srgbClr val="0000FF"/>
                </a:solidFill>
                <a:latin typeface="+mj-ea"/>
              </a:rPr>
              <a:t>保日期</a:t>
            </a:r>
            <a:endParaRPr lang="en-US" altLang="zh-TW" sz="2600" b="1" dirty="0" smtClean="0">
              <a:solidFill>
                <a:srgbClr val="0000FF"/>
              </a:solidFill>
              <a:latin typeface="+mj-ea"/>
            </a:endParaRPr>
          </a:p>
          <a:p>
            <a:pPr marL="0" indent="0">
              <a:lnSpc>
                <a:spcPts val="2600"/>
              </a:lnSpc>
              <a:buFont typeface="Wingdings" panose="05000000000000000000" pitchFamily="2" charset="2"/>
              <a:buNone/>
              <a:defRPr/>
            </a:pPr>
            <a:r>
              <a:rPr lang="zh-TW" altLang="en-US" sz="2600" b="1" dirty="0">
                <a:solidFill>
                  <a:srgbClr val="0000FF"/>
                </a:solidFill>
                <a:latin typeface="+mj-ea"/>
              </a:rPr>
              <a:t> </a:t>
            </a:r>
            <a:r>
              <a:rPr lang="zh-TW" altLang="en-US" sz="2600" b="1" dirty="0" smtClean="0">
                <a:solidFill>
                  <a:srgbClr val="0000FF"/>
                </a:solidFill>
                <a:latin typeface="+mj-ea"/>
              </a:rPr>
              <a:t>   ，最</a:t>
            </a:r>
            <a:r>
              <a:rPr lang="zh-TW" altLang="en-US" sz="2600" b="1" dirty="0">
                <a:solidFill>
                  <a:srgbClr val="0000FF"/>
                </a:solidFill>
                <a:latin typeface="+mj-ea"/>
              </a:rPr>
              <a:t>慢仍應</a:t>
            </a:r>
            <a:r>
              <a:rPr lang="zh-TW" altLang="en-US" sz="2600" b="1" dirty="0" smtClean="0">
                <a:solidFill>
                  <a:srgbClr val="0000FF"/>
                </a:solidFill>
                <a:latin typeface="+mj-ea"/>
              </a:rPr>
              <a:t>於退</a:t>
            </a:r>
            <a:r>
              <a:rPr lang="en-US" altLang="zh-TW" sz="2600" b="1" dirty="0">
                <a:solidFill>
                  <a:srgbClr val="0000FF"/>
                </a:solidFill>
                <a:latin typeface="+mj-ea"/>
              </a:rPr>
              <a:t>(</a:t>
            </a:r>
            <a:r>
              <a:rPr lang="zh-TW" altLang="en-US" sz="2600" b="1" dirty="0">
                <a:solidFill>
                  <a:srgbClr val="0000FF"/>
                </a:solidFill>
                <a:latin typeface="+mj-ea"/>
              </a:rPr>
              <a:t>續</a:t>
            </a:r>
            <a:r>
              <a:rPr lang="en-US" altLang="zh-TW" sz="2600" b="1" dirty="0">
                <a:solidFill>
                  <a:srgbClr val="0000FF"/>
                </a:solidFill>
                <a:latin typeface="+mj-ea"/>
              </a:rPr>
              <a:t>)</a:t>
            </a:r>
            <a:r>
              <a:rPr lang="zh-TW" altLang="en-US" sz="2600" b="1" dirty="0" smtClean="0">
                <a:solidFill>
                  <a:srgbClr val="0000FF"/>
                </a:solidFill>
                <a:latin typeface="+mj-ea"/>
              </a:rPr>
              <a:t>保生效</a:t>
            </a:r>
            <a:r>
              <a:rPr lang="zh-TW" altLang="en-US" sz="2600" b="1" dirty="0">
                <a:solidFill>
                  <a:srgbClr val="0000FF"/>
                </a:solidFill>
                <a:latin typeface="+mj-ea"/>
              </a:rPr>
              <a:t>日中午</a:t>
            </a:r>
            <a:r>
              <a:rPr lang="en-US" altLang="zh-TW" sz="2600" b="1" dirty="0">
                <a:solidFill>
                  <a:srgbClr val="0000FF"/>
                </a:solidFill>
                <a:latin typeface="+mj-ea"/>
              </a:rPr>
              <a:t>12</a:t>
            </a:r>
            <a:r>
              <a:rPr lang="zh-TW" altLang="en-US" sz="2600" b="1" dirty="0">
                <a:solidFill>
                  <a:srgbClr val="0000FF"/>
                </a:solidFill>
                <a:latin typeface="+mj-ea"/>
              </a:rPr>
              <a:t>時前</a:t>
            </a:r>
            <a:r>
              <a:rPr lang="zh-TW" altLang="zh-TW" sz="2600" b="1" dirty="0">
                <a:solidFill>
                  <a:srgbClr val="0000FF"/>
                </a:solidFill>
                <a:latin typeface="+mj-ea"/>
              </a:rPr>
              <a:t>。</a:t>
            </a:r>
            <a:endParaRPr lang="en-US" altLang="zh-TW" sz="2600" b="1" dirty="0" smtClean="0"/>
          </a:p>
          <a:p>
            <a:pPr>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a:solidFill>
                  <a:srgbClr val="0000FF"/>
                </a:solidFill>
                <a:effectLst/>
              </a:rPr>
              <a:t>聘任</a:t>
            </a:r>
            <a:r>
              <a:rPr lang="zh-TW" altLang="en-US" sz="3200" dirty="0" smtClean="0">
                <a:solidFill>
                  <a:srgbClr val="0000FF"/>
                </a:solidFill>
                <a:effectLst/>
              </a:rPr>
              <a:t>流程 </a:t>
            </a:r>
            <a:r>
              <a:rPr lang="en-US" altLang="zh-TW" sz="3200" dirty="0" smtClean="0">
                <a:solidFill>
                  <a:srgbClr val="0000FF"/>
                </a:solidFill>
                <a:effectLst/>
              </a:rPr>
              <a:t>(</a:t>
            </a:r>
            <a:r>
              <a:rPr lang="zh-TW" altLang="en-US" sz="3200" dirty="0" smtClean="0">
                <a:solidFill>
                  <a:srgbClr val="0000FF"/>
                </a:solidFill>
                <a:effectLst/>
              </a:rPr>
              <a:t>八</a:t>
            </a:r>
            <a:r>
              <a:rPr lang="en-US" altLang="zh-TW" sz="3200" dirty="0" smtClean="0">
                <a:solidFill>
                  <a:srgbClr val="0000FF"/>
                </a:solidFill>
                <a:effectLst/>
              </a:rPr>
              <a:t>)</a:t>
            </a:r>
            <a:endParaRPr lang="zh-TW" altLang="en-US" sz="3200" dirty="0"/>
          </a:p>
        </p:txBody>
      </p:sp>
      <p:sp>
        <p:nvSpPr>
          <p:cNvPr id="11267" name="內容版面配置區 2"/>
          <p:cNvSpPr>
            <a:spLocks noGrp="1"/>
          </p:cNvSpPr>
          <p:nvPr>
            <p:ph idx="1"/>
          </p:nvPr>
        </p:nvSpPr>
        <p:spPr>
          <a:xfrm>
            <a:off x="539750" y="1268413"/>
            <a:ext cx="8147050" cy="4911725"/>
          </a:xfrm>
        </p:spPr>
        <p:txBody>
          <a:bodyPr/>
          <a:lstStyle/>
          <a:p>
            <a:pPr>
              <a:defRPr/>
            </a:pPr>
            <a:r>
              <a:rPr lang="en-US" altLang="zh-TW" b="1" dirty="0" smtClean="0"/>
              <a:t>(</a:t>
            </a:r>
            <a:r>
              <a:rPr lang="zh-TW" altLang="en-US" b="1" dirty="0"/>
              <a:t>八</a:t>
            </a:r>
            <a:r>
              <a:rPr lang="en-US" altLang="zh-TW" b="1" dirty="0" smtClean="0"/>
              <a:t>)</a:t>
            </a:r>
            <a:r>
              <a:rPr lang="zh-TW" altLang="zh-TW" b="1" dirty="0" smtClean="0"/>
              <a:t>產生</a:t>
            </a:r>
            <a:r>
              <a:rPr lang="zh-TW" altLang="zh-TW" b="1" dirty="0"/>
              <a:t>報表：</a:t>
            </a:r>
            <a:r>
              <a:rPr lang="zh-TW" altLang="zh-TW" dirty="0"/>
              <a:t>到職加保完成後，經本室審核完畢後，會</a:t>
            </a:r>
            <a:r>
              <a:rPr lang="zh-TW" altLang="zh-TW" dirty="0" smtClean="0"/>
              <a:t>產生</a:t>
            </a:r>
            <a:r>
              <a:rPr lang="zh-TW" altLang="en-US" b="1" dirty="0" smtClean="0">
                <a:solidFill>
                  <a:srgbClr val="FF3300"/>
                </a:solidFill>
              </a:rPr>
              <a:t>二種表件</a:t>
            </a:r>
            <a:r>
              <a:rPr lang="zh-TW" altLang="en-US" dirty="0" smtClean="0">
                <a:latin typeface="新細明體"/>
                <a:ea typeface="新細明體"/>
              </a:rPr>
              <a:t>，</a:t>
            </a:r>
            <a:r>
              <a:rPr lang="zh-TW" altLang="en-US" dirty="0" smtClean="0"/>
              <a:t>並以</a:t>
            </a:r>
            <a:r>
              <a:rPr lang="zh-TW" altLang="en-US" u="sng" dirty="0" smtClean="0">
                <a:solidFill>
                  <a:srgbClr val="0070C0"/>
                </a:solidFill>
              </a:rPr>
              <a:t>電子郵件</a:t>
            </a:r>
            <a:r>
              <a:rPr lang="zh-TW" altLang="en-US" dirty="0" smtClean="0"/>
              <a:t>通知承辦人可進系統列印</a:t>
            </a:r>
            <a:r>
              <a:rPr lang="zh-TW" altLang="en-US" dirty="0" smtClean="0">
                <a:latin typeface="新細明體"/>
                <a:ea typeface="新細明體"/>
              </a:rPr>
              <a:t>。</a:t>
            </a:r>
            <a:endParaRPr lang="en-US" altLang="zh-TW" dirty="0" smtClean="0"/>
          </a:p>
          <a:p>
            <a:pPr marL="0" indent="0">
              <a:buFont typeface="Wingdings" panose="05000000000000000000" pitchFamily="2" charset="2"/>
              <a:buNone/>
              <a:defRPr/>
            </a:pPr>
            <a:r>
              <a:rPr lang="en-US" altLang="zh-TW" dirty="0" smtClean="0"/>
              <a:t>(1)</a:t>
            </a:r>
            <a:r>
              <a:rPr lang="zh-TW" altLang="zh-TW" dirty="0" smtClean="0">
                <a:solidFill>
                  <a:srgbClr val="FF0000"/>
                </a:solidFill>
              </a:rPr>
              <a:t>「</a:t>
            </a:r>
            <a:r>
              <a:rPr lang="zh-TW" altLang="zh-TW" b="1" dirty="0" smtClean="0">
                <a:solidFill>
                  <a:srgbClr val="FF0000"/>
                </a:solidFill>
              </a:rPr>
              <a:t>各</a:t>
            </a:r>
            <a:r>
              <a:rPr lang="zh-TW" altLang="zh-TW" b="1" dirty="0">
                <a:solidFill>
                  <a:srgbClr val="FF0000"/>
                </a:solidFill>
              </a:rPr>
              <a:t>單位</a:t>
            </a:r>
            <a:r>
              <a:rPr lang="en-US" altLang="zh-TW" b="1" dirty="0">
                <a:solidFill>
                  <a:srgbClr val="FF0000"/>
                </a:solidFill>
              </a:rPr>
              <a:t>(</a:t>
            </a:r>
            <a:r>
              <a:rPr lang="zh-TW" altLang="zh-TW" b="1" dirty="0">
                <a:solidFill>
                  <a:srgbClr val="FF0000"/>
                </a:solidFill>
              </a:rPr>
              <a:t>計畫</a:t>
            </a:r>
            <a:r>
              <a:rPr lang="en-US" altLang="zh-TW" b="1" dirty="0">
                <a:solidFill>
                  <a:srgbClr val="FF0000"/>
                </a:solidFill>
              </a:rPr>
              <a:t>)</a:t>
            </a:r>
            <a:r>
              <a:rPr lang="zh-TW" altLang="zh-TW" b="1" dirty="0">
                <a:solidFill>
                  <a:srgbClr val="FF0000"/>
                </a:solidFill>
              </a:rPr>
              <a:t>兼任</a:t>
            </a:r>
            <a:r>
              <a:rPr lang="zh-TW" altLang="zh-TW" b="1" dirty="0" smtClean="0">
                <a:solidFill>
                  <a:srgbClr val="FF0000"/>
                </a:solidFill>
              </a:rPr>
              <a:t>助理保費</a:t>
            </a:r>
            <a:r>
              <a:rPr lang="zh-TW" altLang="en-US" b="1" dirty="0" smtClean="0">
                <a:solidFill>
                  <a:srgbClr val="FF0000"/>
                </a:solidFill>
              </a:rPr>
              <a:t>明細</a:t>
            </a:r>
            <a:r>
              <a:rPr lang="zh-TW" altLang="zh-TW" b="1" dirty="0" smtClean="0">
                <a:solidFill>
                  <a:srgbClr val="FF0000"/>
                </a:solidFill>
              </a:rPr>
              <a:t>表</a:t>
            </a:r>
            <a:r>
              <a:rPr lang="zh-TW" altLang="zh-TW" dirty="0" smtClean="0">
                <a:solidFill>
                  <a:srgbClr val="FF0000"/>
                </a:solidFill>
              </a:rPr>
              <a:t>」</a:t>
            </a:r>
            <a:r>
              <a:rPr lang="zh-TW" altLang="en-US" dirty="0" smtClean="0">
                <a:latin typeface="新細明體"/>
                <a:ea typeface="新細明體"/>
              </a:rPr>
              <a:t>。</a:t>
            </a:r>
            <a:endParaRPr lang="en-US" altLang="zh-TW" dirty="0" smtClean="0">
              <a:latin typeface="新細明體"/>
              <a:ea typeface="新細明體"/>
            </a:endParaRPr>
          </a:p>
          <a:p>
            <a:pPr marL="0" indent="0">
              <a:buFont typeface="Wingdings" panose="05000000000000000000" pitchFamily="2" charset="2"/>
              <a:buNone/>
              <a:defRPr/>
            </a:pPr>
            <a:r>
              <a:rPr lang="zh-TW" altLang="en-US" sz="1800" b="1" dirty="0" smtClean="0">
                <a:solidFill>
                  <a:srgbClr val="0070C0"/>
                </a:solidFill>
                <a:latin typeface="+mj-ea"/>
                <a:ea typeface="+mj-ea"/>
              </a:rPr>
              <a:t>註：明細</a:t>
            </a:r>
            <a:r>
              <a:rPr lang="zh-TW" altLang="zh-TW" sz="1800" b="1" dirty="0" smtClean="0">
                <a:solidFill>
                  <a:srgbClr val="0070C0"/>
                </a:solidFill>
              </a:rPr>
              <a:t>表</a:t>
            </a:r>
            <a:r>
              <a:rPr lang="zh-TW" altLang="zh-TW" sz="1800" b="1" dirty="0">
                <a:solidFill>
                  <a:srgbClr val="0070C0"/>
                </a:solidFill>
              </a:rPr>
              <a:t>會顯現被保險人聘任</a:t>
            </a:r>
            <a:r>
              <a:rPr lang="zh-TW" altLang="zh-TW" sz="1800" b="1" dirty="0" smtClean="0">
                <a:solidFill>
                  <a:srgbClr val="0070C0"/>
                </a:solidFill>
              </a:rPr>
              <a:t>期間之</a:t>
            </a:r>
            <a:r>
              <a:rPr lang="zh-TW" altLang="zh-TW" sz="1800" b="1" dirty="0">
                <a:solidFill>
                  <a:srgbClr val="0070C0"/>
                </a:solidFill>
              </a:rPr>
              <a:t>勞保費及勞退金金額</a:t>
            </a:r>
            <a:r>
              <a:rPr lang="zh-TW" altLang="zh-TW" sz="1800" b="1" dirty="0" smtClean="0">
                <a:solidFill>
                  <a:srgbClr val="0070C0"/>
                </a:solidFill>
              </a:rPr>
              <a:t>，每月</a:t>
            </a:r>
            <a:r>
              <a:rPr lang="zh-TW" altLang="zh-TW" sz="1800" b="1" dirty="0">
                <a:solidFill>
                  <a:srgbClr val="0070C0"/>
                </a:solidFill>
              </a:rPr>
              <a:t>核銷時</a:t>
            </a:r>
            <a:r>
              <a:rPr lang="zh-TW" altLang="zh-TW" sz="1800" b="1" dirty="0" smtClean="0">
                <a:solidFill>
                  <a:srgbClr val="0070C0"/>
                </a:solidFill>
              </a:rPr>
              <a:t>，</a:t>
            </a:r>
            <a:r>
              <a:rPr lang="zh-TW" altLang="en-US" sz="1800" b="1" u="sng" dirty="0" smtClean="0">
                <a:solidFill>
                  <a:srgbClr val="FF3399"/>
                </a:solidFill>
              </a:rPr>
              <a:t>須檢附此表件</a:t>
            </a:r>
            <a:r>
              <a:rPr lang="zh-TW" altLang="en-US" sz="1800" b="1" dirty="0" smtClean="0">
                <a:solidFill>
                  <a:srgbClr val="0070C0"/>
                </a:solidFill>
                <a:latin typeface="新細明體"/>
                <a:ea typeface="新細明體"/>
              </a:rPr>
              <a:t>，</a:t>
            </a:r>
            <a:r>
              <a:rPr lang="zh-TW" altLang="en-US" sz="1800" b="1" dirty="0" smtClean="0">
                <a:solidFill>
                  <a:srgbClr val="0070C0"/>
                </a:solidFill>
                <a:latin typeface="+mj-ea"/>
                <a:ea typeface="+mj-ea"/>
              </a:rPr>
              <a:t>並</a:t>
            </a:r>
            <a:r>
              <a:rPr lang="zh-TW" altLang="zh-TW" sz="1800" b="1" dirty="0" smtClean="0">
                <a:solidFill>
                  <a:srgbClr val="0070C0"/>
                </a:solidFill>
                <a:latin typeface="+mj-ea"/>
                <a:ea typeface="+mj-ea"/>
              </a:rPr>
              <a:t>於</a:t>
            </a:r>
            <a:r>
              <a:rPr lang="zh-TW" altLang="zh-TW" sz="1800" b="1" dirty="0">
                <a:solidFill>
                  <a:srgbClr val="0070C0"/>
                </a:solidFill>
                <a:latin typeface="+mj-ea"/>
                <a:ea typeface="+mj-ea"/>
              </a:rPr>
              <a:t>工</a:t>
            </a:r>
            <a:r>
              <a:rPr lang="zh-TW" altLang="zh-TW" sz="1800" b="1" dirty="0">
                <a:solidFill>
                  <a:srgbClr val="0070C0"/>
                </a:solidFill>
              </a:rPr>
              <a:t>資中扣除個人勞保費、個人勞退金及核銷僱主勞保費、勞退金使用</a:t>
            </a:r>
            <a:r>
              <a:rPr lang="zh-TW" altLang="zh-TW" sz="1800" b="1" dirty="0" smtClean="0">
                <a:solidFill>
                  <a:srgbClr val="0070C0"/>
                </a:solidFill>
              </a:rPr>
              <a:t>。</a:t>
            </a:r>
            <a:endParaRPr lang="en-US" altLang="zh-TW" sz="1800" b="1" dirty="0" smtClean="0">
              <a:solidFill>
                <a:srgbClr val="0070C0"/>
              </a:solidFill>
            </a:endParaRPr>
          </a:p>
          <a:p>
            <a:pPr marL="0" indent="0">
              <a:buFont typeface="Wingdings" panose="05000000000000000000" pitchFamily="2" charset="2"/>
              <a:buNone/>
              <a:defRPr/>
            </a:pPr>
            <a:r>
              <a:rPr lang="en-US" altLang="zh-TW" dirty="0" smtClean="0"/>
              <a:t>(2)</a:t>
            </a:r>
            <a:r>
              <a:rPr lang="zh-TW" altLang="en-US" dirty="0" smtClean="0">
                <a:solidFill>
                  <a:srgbClr val="FF0000"/>
                </a:solidFill>
                <a:latin typeface="新細明體"/>
                <a:ea typeface="新細明體"/>
                <a:hlinkClick r:id="rId2" action="ppaction://hlinkfile"/>
              </a:rPr>
              <a:t>「</a:t>
            </a:r>
            <a:r>
              <a:rPr lang="zh-TW" altLang="zh-TW" b="1" dirty="0" smtClean="0">
                <a:solidFill>
                  <a:srgbClr val="FF0000"/>
                </a:solidFill>
                <a:hlinkClick r:id="rId2" action="ppaction://hlinkfile"/>
              </a:rPr>
              <a:t>勞動契約</a:t>
            </a:r>
            <a:r>
              <a:rPr lang="zh-TW" altLang="en-US" b="1" dirty="0" smtClean="0">
                <a:solidFill>
                  <a:srgbClr val="FF0000"/>
                </a:solidFill>
                <a:latin typeface="新細明體"/>
                <a:ea typeface="新細明體"/>
                <a:hlinkClick r:id="rId2" action="ppaction://hlinkfile"/>
              </a:rPr>
              <a:t>」</a:t>
            </a:r>
            <a:r>
              <a:rPr lang="zh-TW" altLang="zh-TW" dirty="0"/>
              <a:t>一式二份，受聘人及聘用單位各存檔保管一份</a:t>
            </a:r>
            <a:r>
              <a:rPr lang="zh-TW" altLang="zh-TW" dirty="0" smtClean="0"/>
              <a:t>。</a:t>
            </a:r>
            <a:endParaRPr lang="en-US" altLang="zh-TW" dirty="0" smtClean="0"/>
          </a:p>
          <a:p>
            <a:pPr marL="0" indent="0">
              <a:buFont typeface="Wingdings" panose="05000000000000000000" pitchFamily="2" charset="2"/>
              <a:buNone/>
              <a:defRPr/>
            </a:pPr>
            <a:r>
              <a:rPr lang="zh-TW" altLang="en-US" sz="1800" b="1" dirty="0" smtClean="0">
                <a:solidFill>
                  <a:srgbClr val="0070C0"/>
                </a:solidFill>
                <a:latin typeface="+mj-ea"/>
                <a:ea typeface="+mj-ea"/>
              </a:rPr>
              <a:t>註：因辦活動所</a:t>
            </a:r>
            <a:r>
              <a:rPr lang="zh-TW" altLang="zh-TW" sz="1800" b="1" dirty="0" smtClean="0">
                <a:solidFill>
                  <a:srgbClr val="0070C0"/>
                </a:solidFill>
                <a:latin typeface="+mj-ea"/>
                <a:ea typeface="+mj-ea"/>
              </a:rPr>
              <a:t>聘任</a:t>
            </a:r>
            <a:r>
              <a:rPr lang="zh-TW" altLang="zh-TW" sz="1800" b="1" dirty="0">
                <a:solidFill>
                  <a:srgbClr val="0070C0"/>
                </a:solidFill>
                <a:latin typeface="+mj-ea"/>
                <a:ea typeface="+mj-ea"/>
              </a:rPr>
              <a:t>一日或多日</a:t>
            </a:r>
            <a:r>
              <a:rPr lang="zh-TW" altLang="zh-TW" sz="1800" b="1" dirty="0" smtClean="0">
                <a:solidFill>
                  <a:srgbClr val="0070C0"/>
                </a:solidFill>
                <a:latin typeface="+mj-ea"/>
                <a:ea typeface="+mj-ea"/>
              </a:rPr>
              <a:t>、非</a:t>
            </a:r>
            <a:r>
              <a:rPr lang="zh-TW" altLang="zh-TW" sz="1800" b="1" dirty="0">
                <a:solidFill>
                  <a:srgbClr val="0070C0"/>
                </a:solidFill>
                <a:latin typeface="+mj-ea"/>
                <a:ea typeface="+mj-ea"/>
              </a:rPr>
              <a:t>持續聘用</a:t>
            </a:r>
            <a:r>
              <a:rPr lang="zh-TW" altLang="zh-TW" sz="1800" b="1" dirty="0" smtClean="0">
                <a:solidFill>
                  <a:srgbClr val="0070C0"/>
                </a:solidFill>
                <a:latin typeface="+mj-ea"/>
                <a:ea typeface="+mj-ea"/>
              </a:rPr>
              <a:t>之</a:t>
            </a:r>
            <a:r>
              <a:rPr lang="zh-TW" altLang="en-US" sz="1800" b="1" dirty="0" smtClean="0">
                <a:solidFill>
                  <a:srgbClr val="0070C0"/>
                </a:solidFill>
                <a:latin typeface="+mj-ea"/>
                <a:ea typeface="+mj-ea"/>
              </a:rPr>
              <a:t>短期工作人員，可不需簽契約。</a:t>
            </a:r>
            <a:endParaRPr lang="zh-TW" altLang="zh-TW" sz="1800" b="1" dirty="0">
              <a:solidFill>
                <a:srgbClr val="0070C0"/>
              </a:solidFill>
              <a:latin typeface="+mj-ea"/>
              <a:ea typeface="+mj-ea"/>
            </a:endParaRPr>
          </a:p>
          <a:p>
            <a:pPr marL="0" indent="0">
              <a:buFont typeface="Wingdings" panose="05000000000000000000" pitchFamily="2" charset="2"/>
              <a:buNone/>
              <a:defRPr/>
            </a:pPr>
            <a:endParaRPr lang="zh-TW" altLang="zh-TW" b="1" dirty="0">
              <a:solidFill>
                <a:srgbClr val="0070C0"/>
              </a:solidFill>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smtClean="0">
                <a:solidFill>
                  <a:srgbClr val="0000FF"/>
                </a:solidFill>
                <a:effectLst/>
              </a:rPr>
              <a:t>聘任流程 </a:t>
            </a:r>
            <a:r>
              <a:rPr lang="en-US" altLang="zh-TW" sz="3200" dirty="0" smtClean="0">
                <a:solidFill>
                  <a:srgbClr val="0000FF"/>
                </a:solidFill>
                <a:effectLst/>
              </a:rPr>
              <a:t>(</a:t>
            </a:r>
            <a:r>
              <a:rPr lang="zh-TW" altLang="en-US" sz="3200" dirty="0" smtClean="0">
                <a:solidFill>
                  <a:srgbClr val="0000FF"/>
                </a:solidFill>
                <a:effectLst/>
              </a:rPr>
              <a:t>九</a:t>
            </a:r>
            <a:r>
              <a:rPr lang="en-US" altLang="zh-TW" sz="3200" dirty="0" smtClean="0">
                <a:solidFill>
                  <a:srgbClr val="0000FF"/>
                </a:solidFill>
                <a:effectLst/>
              </a:rPr>
              <a:t>)</a:t>
            </a:r>
            <a:endParaRPr lang="zh-TW" altLang="en-US" sz="3200" dirty="0"/>
          </a:p>
        </p:txBody>
      </p:sp>
      <p:sp>
        <p:nvSpPr>
          <p:cNvPr id="4" name="內容版面配置區 3"/>
          <p:cNvSpPr>
            <a:spLocks noGrp="1"/>
          </p:cNvSpPr>
          <p:nvPr>
            <p:ph idx="1"/>
          </p:nvPr>
        </p:nvSpPr>
        <p:spPr>
          <a:xfrm>
            <a:off x="539750" y="1341438"/>
            <a:ext cx="8147050" cy="4911725"/>
          </a:xfrm>
        </p:spPr>
        <p:txBody>
          <a:bodyPr/>
          <a:lstStyle/>
          <a:p>
            <a:pPr>
              <a:defRPr/>
            </a:pPr>
            <a:r>
              <a:rPr lang="en-US" altLang="zh-TW" b="1" dirty="0" smtClean="0"/>
              <a:t>(</a:t>
            </a:r>
            <a:r>
              <a:rPr lang="zh-TW" altLang="en-US" b="1" dirty="0" smtClean="0"/>
              <a:t>九</a:t>
            </a:r>
            <a:r>
              <a:rPr lang="en-US" altLang="zh-TW" b="1" dirty="0" smtClean="0"/>
              <a:t>)</a:t>
            </a:r>
            <a:r>
              <a:rPr lang="zh-TW" altLang="en-US" b="1" dirty="0" smtClean="0"/>
              <a:t>出</a:t>
            </a:r>
            <a:r>
              <a:rPr lang="zh-TW" altLang="zh-TW" b="1" dirty="0" smtClean="0">
                <a:latin typeface="+mj-ea"/>
                <a:ea typeface="+mj-ea"/>
              </a:rPr>
              <a:t>勤</a:t>
            </a:r>
            <a:r>
              <a:rPr lang="zh-TW" altLang="zh-TW" b="1" dirty="0">
                <a:latin typeface="+mj-ea"/>
                <a:ea typeface="+mj-ea"/>
              </a:rPr>
              <a:t>注意事項：</a:t>
            </a:r>
            <a:r>
              <a:rPr lang="zh-TW" altLang="zh-TW" dirty="0">
                <a:latin typeface="+mj-ea"/>
                <a:ea typeface="+mj-ea"/>
              </a:rPr>
              <a:t>兼任助理、工讀生或臨時工需按實際出勤時間簽到退、填寫工作</a:t>
            </a:r>
            <a:r>
              <a:rPr lang="zh-TW" altLang="zh-TW" dirty="0" smtClean="0">
                <a:latin typeface="+mj-ea"/>
                <a:ea typeface="+mj-ea"/>
              </a:rPr>
              <a:t>日誌</a:t>
            </a:r>
            <a:r>
              <a:rPr lang="en-US" altLang="zh-TW" dirty="0" smtClean="0">
                <a:latin typeface="+mj-ea"/>
                <a:ea typeface="+mj-ea"/>
              </a:rPr>
              <a:t>(</a:t>
            </a:r>
            <a:r>
              <a:rPr lang="zh-TW" altLang="en-US" b="1" dirty="0" smtClean="0">
                <a:solidFill>
                  <a:srgbClr val="0070C0"/>
                </a:solidFill>
                <a:latin typeface="+mj-ea"/>
                <a:ea typeface="+mj-ea"/>
                <a:hlinkClick r:id="rId3" action="ppaction://hlinkfile"/>
              </a:rPr>
              <a:t>詳如本校工作記錄表</a:t>
            </a:r>
            <a:r>
              <a:rPr lang="en-US" altLang="zh-TW" dirty="0" smtClean="0">
                <a:latin typeface="+mj-ea"/>
                <a:ea typeface="+mj-ea"/>
              </a:rPr>
              <a:t>)</a:t>
            </a:r>
            <a:r>
              <a:rPr lang="zh-TW" altLang="zh-TW" dirty="0" smtClean="0">
                <a:latin typeface="+mj-ea"/>
                <a:ea typeface="+mj-ea"/>
              </a:rPr>
              <a:t>，</a:t>
            </a:r>
            <a:r>
              <a:rPr lang="zh-TW" altLang="zh-TW" dirty="0">
                <a:latin typeface="+mj-ea"/>
                <a:ea typeface="+mj-ea"/>
              </a:rPr>
              <a:t>簽到退資料每月由單位主管或計畫主持人簽核後，應留存一份於單位主管或計畫主持人處</a:t>
            </a:r>
            <a:r>
              <a:rPr lang="zh-TW" altLang="zh-TW" b="1" dirty="0" smtClean="0">
                <a:latin typeface="+mj-ea"/>
                <a:ea typeface="+mj-ea"/>
              </a:rPr>
              <a:t>，</a:t>
            </a:r>
            <a:r>
              <a:rPr lang="zh-TW" altLang="en-US" b="1" u="sng" dirty="0" smtClean="0">
                <a:latin typeface="+mj-ea"/>
                <a:ea typeface="+mj-ea"/>
              </a:rPr>
              <a:t>學期結束或計畫告一段落時，應整理單位或計畫主持人所聘任之兼任助理聘用期間其每月份工作記錄表，並掃瞄成電子檔送人事室承辦人存檔</a:t>
            </a:r>
            <a:r>
              <a:rPr lang="zh-TW" altLang="en-US" b="1" u="sng" dirty="0">
                <a:latin typeface="+mj-ea"/>
                <a:ea typeface="+mj-ea"/>
              </a:rPr>
              <a:t>，</a:t>
            </a:r>
            <a:r>
              <a:rPr lang="zh-TW" altLang="zh-TW" b="1" u="sng" dirty="0" smtClean="0">
                <a:latin typeface="+mj-ea"/>
                <a:ea typeface="+mj-ea"/>
              </a:rPr>
              <a:t>以</a:t>
            </a:r>
            <a:r>
              <a:rPr lang="zh-TW" altLang="zh-TW" b="1" u="sng" dirty="0">
                <a:latin typeface="+mj-ea"/>
                <a:ea typeface="+mj-ea"/>
              </a:rPr>
              <a:t>備勞動部不定時之查察</a:t>
            </a:r>
            <a:r>
              <a:rPr lang="zh-TW" altLang="zh-TW" b="1" u="sng" dirty="0" smtClean="0">
                <a:latin typeface="+mj-ea"/>
                <a:ea typeface="+mj-ea"/>
              </a:rPr>
              <a:t>。</a:t>
            </a:r>
            <a:endParaRPr lang="en-US" altLang="zh-TW" b="1" u="sng" dirty="0" smtClean="0">
              <a:latin typeface="+mj-ea"/>
              <a:ea typeface="+mj-ea"/>
            </a:endParaRPr>
          </a:p>
          <a:p>
            <a:pPr marL="0" indent="0">
              <a:buFont typeface="Wingdings" panose="05000000000000000000" pitchFamily="2" charset="2"/>
              <a:buNone/>
              <a:defRPr/>
            </a:pPr>
            <a:endParaRPr lang="en-US" altLang="zh-TW" dirty="0" smtClean="0">
              <a:solidFill>
                <a:srgbClr val="0000FF"/>
              </a:solidFill>
            </a:endParaRPr>
          </a:p>
          <a:p>
            <a:pPr marL="0" indent="0">
              <a:buFont typeface="Wingdings" panose="05000000000000000000" pitchFamily="2" charset="2"/>
              <a:buNone/>
              <a:defRPr/>
            </a:pPr>
            <a:r>
              <a:rPr lang="zh-TW" altLang="en-US" dirty="0" smtClean="0">
                <a:solidFill>
                  <a:srgbClr val="0000FF"/>
                </a:solidFill>
              </a:rPr>
              <a:t>註</a:t>
            </a:r>
            <a:r>
              <a:rPr lang="en-US" altLang="zh-TW" dirty="0" smtClean="0">
                <a:solidFill>
                  <a:srgbClr val="0000FF"/>
                </a:solidFill>
              </a:rPr>
              <a:t>:</a:t>
            </a:r>
            <a:r>
              <a:rPr lang="zh-TW" altLang="en-US" dirty="0" smtClean="0">
                <a:solidFill>
                  <a:srgbClr val="0000FF"/>
                </a:solidFill>
              </a:rPr>
              <a:t>工作記錄表出勤時間應記載至分鐘為止</a:t>
            </a:r>
            <a:r>
              <a:rPr lang="zh-TW" altLang="en-US" dirty="0" smtClean="0">
                <a:solidFill>
                  <a:srgbClr val="0000FF"/>
                </a:solidFill>
                <a:latin typeface="新細明體"/>
                <a:ea typeface="新細明體"/>
              </a:rPr>
              <a:t>。</a:t>
            </a:r>
            <a:endParaRPr lang="zh-TW" altLang="en-US" dirty="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pPr>
              <a:defRPr/>
            </a:pPr>
            <a:r>
              <a:rPr lang="zh-TW" altLang="en-US" dirty="0" smtClean="0">
                <a:solidFill>
                  <a:srgbClr val="0000FF"/>
                </a:solidFill>
                <a:effectLst/>
              </a:rPr>
              <a:t>其他相關注意事項</a:t>
            </a:r>
            <a:r>
              <a:rPr lang="en-US" altLang="zh-TW" dirty="0" smtClean="0">
                <a:solidFill>
                  <a:srgbClr val="0000FF"/>
                </a:solidFill>
                <a:effectLst/>
              </a:rPr>
              <a:t>(</a:t>
            </a:r>
            <a:r>
              <a:rPr lang="zh-TW" altLang="en-US" dirty="0" smtClean="0">
                <a:solidFill>
                  <a:srgbClr val="0000FF"/>
                </a:solidFill>
                <a:effectLst/>
              </a:rPr>
              <a:t>一</a:t>
            </a:r>
            <a:r>
              <a:rPr lang="en-US" altLang="zh-TW" dirty="0" smtClean="0">
                <a:solidFill>
                  <a:srgbClr val="0000FF"/>
                </a:solidFill>
                <a:effectLst/>
              </a:rPr>
              <a:t>)</a:t>
            </a:r>
            <a:endParaRPr lang="zh-TW" altLang="en-US" dirty="0"/>
          </a:p>
        </p:txBody>
      </p:sp>
      <p:sp>
        <p:nvSpPr>
          <p:cNvPr id="4" name="內容版面配置區 3"/>
          <p:cNvSpPr>
            <a:spLocks noGrp="1"/>
          </p:cNvSpPr>
          <p:nvPr>
            <p:ph idx="1"/>
          </p:nvPr>
        </p:nvSpPr>
        <p:spPr/>
        <p:txBody>
          <a:bodyPr/>
          <a:lstStyle/>
          <a:p>
            <a:pPr>
              <a:defRPr/>
            </a:pPr>
            <a:r>
              <a:rPr lang="zh-TW" altLang="zh-TW" b="1" dirty="0"/>
              <a:t>勞保、勞退雇主負擔經費分攤原則</a:t>
            </a:r>
            <a:r>
              <a:rPr lang="zh-TW" altLang="zh-TW" b="1" dirty="0" smtClean="0"/>
              <a:t>：</a:t>
            </a:r>
            <a:endParaRPr lang="en-US" altLang="zh-TW" b="1" dirty="0" smtClean="0"/>
          </a:p>
          <a:p>
            <a:pPr marL="0" indent="0">
              <a:buFont typeface="Wingdings" panose="05000000000000000000" pitchFamily="2" charset="2"/>
              <a:buNone/>
              <a:defRPr/>
            </a:pPr>
            <a:r>
              <a:rPr lang="zh-TW" altLang="en-US" b="1" dirty="0"/>
              <a:t> </a:t>
            </a:r>
            <a:r>
              <a:rPr lang="zh-TW" altLang="en-US" b="1" dirty="0" smtClean="0"/>
              <a:t>  </a:t>
            </a:r>
            <a:r>
              <a:rPr lang="zh-TW" altLang="zh-TW" dirty="0" smtClean="0"/>
              <a:t>同一</a:t>
            </a:r>
            <a:r>
              <a:rPr lang="zh-TW" altLang="zh-TW" dirty="0"/>
              <a:t>雇主</a:t>
            </a:r>
            <a:r>
              <a:rPr lang="en-US" altLang="zh-TW" dirty="0"/>
              <a:t>(</a:t>
            </a:r>
            <a:r>
              <a:rPr lang="zh-TW" altLang="zh-TW" dirty="0"/>
              <a:t>美和科大</a:t>
            </a:r>
            <a:r>
              <a:rPr lang="en-US" altLang="zh-TW" dirty="0"/>
              <a:t>)</a:t>
            </a:r>
            <a:r>
              <a:rPr lang="zh-TW" altLang="zh-TW" dirty="0"/>
              <a:t>，</a:t>
            </a:r>
            <a:r>
              <a:rPr lang="en-US" altLang="zh-TW" dirty="0"/>
              <a:t>2</a:t>
            </a:r>
            <a:r>
              <a:rPr lang="zh-TW" altLang="zh-TW" dirty="0"/>
              <a:t>個單位以上合聘者，</a:t>
            </a:r>
            <a:r>
              <a:rPr lang="zh-TW" altLang="zh-TW" dirty="0" smtClean="0"/>
              <a:t>應</a:t>
            </a:r>
            <a:endParaRPr lang="en-US" altLang="zh-TW" dirty="0" smtClean="0"/>
          </a:p>
          <a:p>
            <a:pPr marL="0" indent="0">
              <a:buFont typeface="Wingdings" panose="05000000000000000000" pitchFamily="2" charset="2"/>
              <a:buNone/>
              <a:defRPr/>
            </a:pPr>
            <a:r>
              <a:rPr lang="zh-TW" altLang="en-US" dirty="0"/>
              <a:t> </a:t>
            </a:r>
            <a:r>
              <a:rPr lang="zh-TW" altLang="en-US" dirty="0" smtClean="0"/>
              <a:t>  </a:t>
            </a:r>
            <a:r>
              <a:rPr lang="zh-TW" altLang="zh-TW" dirty="0" smtClean="0"/>
              <a:t>共同</a:t>
            </a:r>
            <a:r>
              <a:rPr lang="zh-TW" altLang="zh-TW" dirty="0"/>
              <a:t>負擔其勞保、勞退之雇主負擔部分</a:t>
            </a:r>
            <a:r>
              <a:rPr lang="zh-TW" altLang="zh-TW" dirty="0" smtClean="0"/>
              <a:t>。</a:t>
            </a:r>
            <a:endParaRPr lang="en-US" altLang="zh-TW" dirty="0" smtClean="0"/>
          </a:p>
          <a:p>
            <a:pPr marL="0" indent="0">
              <a:buFont typeface="Wingdings" panose="05000000000000000000" pitchFamily="2" charset="2"/>
              <a:buNone/>
              <a:defRPr/>
            </a:pPr>
            <a:r>
              <a:rPr lang="zh-TW" altLang="en-US" b="1" u="sng" dirty="0">
                <a:solidFill>
                  <a:srgbClr val="FF0000"/>
                </a:solidFill>
                <a:latin typeface="+mj-ea"/>
                <a:ea typeface="+mj-ea"/>
              </a:rPr>
              <a:t>例</a:t>
            </a:r>
            <a:r>
              <a:rPr lang="en-US" altLang="zh-TW" b="1" u="sng" dirty="0">
                <a:solidFill>
                  <a:srgbClr val="FF0000"/>
                </a:solidFill>
                <a:latin typeface="+mj-ea"/>
                <a:ea typeface="+mj-ea"/>
              </a:rPr>
              <a:t>:</a:t>
            </a:r>
            <a:r>
              <a:rPr lang="zh-TW" altLang="en-US" b="1" dirty="0">
                <a:solidFill>
                  <a:srgbClr val="FF0000"/>
                </a:solidFill>
                <a:latin typeface="+mj-ea"/>
                <a:ea typeface="+mj-ea"/>
              </a:rPr>
              <a:t>甲同學</a:t>
            </a:r>
            <a:r>
              <a:rPr lang="zh-TW" altLang="en-US" b="1" dirty="0" smtClean="0">
                <a:solidFill>
                  <a:srgbClr val="FF0000"/>
                </a:solidFill>
                <a:latin typeface="+mj-ea"/>
                <a:ea typeface="+mj-ea"/>
              </a:rPr>
              <a:t>先</a:t>
            </a:r>
            <a:r>
              <a:rPr lang="zh-TW" altLang="en-US" b="1" dirty="0">
                <a:solidFill>
                  <a:srgbClr val="FF0000"/>
                </a:solidFill>
                <a:latin typeface="+mj-ea"/>
                <a:ea typeface="+mj-ea"/>
              </a:rPr>
              <a:t>受僱於</a:t>
            </a:r>
            <a:r>
              <a:rPr lang="en-US" altLang="zh-TW" b="1" dirty="0" smtClean="0">
                <a:solidFill>
                  <a:srgbClr val="FF0000"/>
                </a:solidFill>
                <a:latin typeface="+mj-ea"/>
                <a:ea typeface="+mj-ea"/>
              </a:rPr>
              <a:t>A</a:t>
            </a:r>
            <a:r>
              <a:rPr lang="zh-TW" altLang="en-US" b="1" dirty="0" smtClean="0">
                <a:solidFill>
                  <a:srgbClr val="FF0000"/>
                </a:solidFill>
                <a:latin typeface="+mj-ea"/>
                <a:ea typeface="+mj-ea"/>
              </a:rPr>
              <a:t>單位，也已完成簽陳及加保動作並持續工作中，如再受僱於</a:t>
            </a:r>
            <a:r>
              <a:rPr lang="en-US" altLang="zh-TW" b="1" dirty="0" smtClean="0">
                <a:solidFill>
                  <a:srgbClr val="FF0000"/>
                </a:solidFill>
                <a:latin typeface="+mj-ea"/>
                <a:ea typeface="+mj-ea"/>
              </a:rPr>
              <a:t>B</a:t>
            </a:r>
            <a:r>
              <a:rPr lang="zh-TW" altLang="en-US" b="1" dirty="0" smtClean="0">
                <a:solidFill>
                  <a:srgbClr val="FF0000"/>
                </a:solidFill>
                <a:latin typeface="+mj-ea"/>
                <a:ea typeface="+mj-ea"/>
              </a:rPr>
              <a:t>單位，同樣</a:t>
            </a:r>
            <a:r>
              <a:rPr lang="en-US" altLang="zh-TW" b="1" dirty="0" smtClean="0">
                <a:solidFill>
                  <a:srgbClr val="FF0000"/>
                </a:solidFill>
                <a:latin typeface="+mj-ea"/>
                <a:ea typeface="+mj-ea"/>
              </a:rPr>
              <a:t>B</a:t>
            </a:r>
            <a:r>
              <a:rPr lang="zh-TW" altLang="en-US" b="1" dirty="0" smtClean="0">
                <a:solidFill>
                  <a:srgbClr val="FF0000"/>
                </a:solidFill>
                <a:latin typeface="+mj-ea"/>
                <a:ea typeface="+mj-ea"/>
              </a:rPr>
              <a:t>單位也要進入系統加保，這時系統會重新計算甲同學的保費，並會以</a:t>
            </a:r>
            <a:r>
              <a:rPr lang="zh-TW" altLang="en-US" b="1" u="sng" dirty="0">
                <a:solidFill>
                  <a:srgbClr val="0070C0"/>
                </a:solidFill>
                <a:latin typeface="+mj-ea"/>
                <a:ea typeface="+mj-ea"/>
              </a:rPr>
              <a:t>電子郵件</a:t>
            </a:r>
            <a:r>
              <a:rPr lang="zh-TW" altLang="en-US" b="1" dirty="0" smtClean="0">
                <a:solidFill>
                  <a:srgbClr val="FF0000"/>
                </a:solidFill>
                <a:latin typeface="+mj-ea"/>
                <a:ea typeface="+mj-ea"/>
              </a:rPr>
              <a:t>通知</a:t>
            </a:r>
            <a:r>
              <a:rPr lang="en-US" altLang="zh-TW" b="1" dirty="0" smtClean="0">
                <a:solidFill>
                  <a:srgbClr val="FF0000"/>
                </a:solidFill>
                <a:latin typeface="+mj-ea"/>
                <a:ea typeface="+mj-ea"/>
              </a:rPr>
              <a:t>A</a:t>
            </a:r>
            <a:r>
              <a:rPr lang="zh-TW" altLang="en-US" b="1" dirty="0" smtClean="0">
                <a:solidFill>
                  <a:srgbClr val="FF0000"/>
                </a:solidFill>
                <a:latin typeface="+mj-ea"/>
                <a:ea typeface="+mj-ea"/>
              </a:rPr>
              <a:t>單位須注意其保費要與</a:t>
            </a:r>
            <a:r>
              <a:rPr lang="en-US" altLang="zh-TW" b="1" dirty="0" smtClean="0">
                <a:solidFill>
                  <a:srgbClr val="FF0000"/>
                </a:solidFill>
                <a:latin typeface="+mj-ea"/>
                <a:ea typeface="+mj-ea"/>
              </a:rPr>
              <a:t>B</a:t>
            </a:r>
            <a:r>
              <a:rPr lang="zh-TW" altLang="en-US" b="1" dirty="0" smtClean="0">
                <a:solidFill>
                  <a:srgbClr val="FF0000"/>
                </a:solidFill>
                <a:latin typeface="+mj-ea"/>
                <a:ea typeface="+mj-ea"/>
              </a:rPr>
              <a:t>單位分攤，請重新進入系統確列印重新計費其重覆聘用期間各自須分擔的保費及勞退金。</a:t>
            </a:r>
            <a:endParaRPr lang="en-US" altLang="zh-TW" b="1" dirty="0" smtClean="0">
              <a:solidFill>
                <a:srgbClr val="FF0000"/>
              </a:solidFill>
              <a:latin typeface="+mj-ea"/>
              <a:ea typeface="+mj-ea"/>
            </a:endParaRPr>
          </a:p>
          <a:p>
            <a:pPr marL="0" indent="0">
              <a:buFont typeface="Wingdings" panose="05000000000000000000" pitchFamily="2" charset="2"/>
              <a:buNone/>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標題 1"/>
          <p:cNvSpPr>
            <a:spLocks noGrp="1"/>
          </p:cNvSpPr>
          <p:nvPr>
            <p:ph type="title"/>
          </p:nvPr>
        </p:nvSpPr>
        <p:spPr/>
        <p:txBody>
          <a:bodyPr/>
          <a:lstStyle/>
          <a:p>
            <a:r>
              <a:rPr lang="zh-TW" altLang="en-US" sz="3200" smtClean="0">
                <a:solidFill>
                  <a:srgbClr val="0000FF"/>
                </a:solidFill>
                <a:effectLst/>
              </a:rPr>
              <a:t>源起與爭點</a:t>
            </a:r>
          </a:p>
        </p:txBody>
      </p:sp>
      <p:sp>
        <p:nvSpPr>
          <p:cNvPr id="3" name="內容版面配置區 2"/>
          <p:cNvSpPr>
            <a:spLocks noGrp="1"/>
          </p:cNvSpPr>
          <p:nvPr>
            <p:ph idx="1"/>
          </p:nvPr>
        </p:nvSpPr>
        <p:spPr/>
        <p:txBody>
          <a:bodyPr/>
          <a:lstStyle/>
          <a:p>
            <a:pPr>
              <a:defRPr/>
            </a:pPr>
            <a:r>
              <a:rPr lang="en-US" altLang="zh-TW" dirty="0" smtClean="0"/>
              <a:t>100</a:t>
            </a:r>
            <a:r>
              <a:rPr lang="zh-TW" altLang="en-US" dirty="0" smtClean="0"/>
              <a:t>年台大學生發起組織台大企業工會</a:t>
            </a:r>
            <a:endParaRPr lang="en-US" altLang="zh-TW" dirty="0" smtClean="0"/>
          </a:p>
          <a:p>
            <a:pPr>
              <a:defRPr/>
            </a:pPr>
            <a:r>
              <a:rPr lang="en-US" altLang="zh-TW" dirty="0" smtClean="0"/>
              <a:t>102</a:t>
            </a:r>
            <a:r>
              <a:rPr lang="zh-TW" altLang="en-US" dirty="0" smtClean="0"/>
              <a:t>年</a:t>
            </a:r>
            <a:r>
              <a:rPr lang="en-US" altLang="zh-TW" dirty="0" smtClean="0"/>
              <a:t>11</a:t>
            </a:r>
            <a:r>
              <a:rPr lang="zh-TW" altLang="en-US" dirty="0" smtClean="0"/>
              <a:t>月高教工會訴求各大學應為兼任助理投勞健保及該等人員應有勞動基準法之保障</a:t>
            </a:r>
            <a:r>
              <a:rPr lang="zh-TW" altLang="en-US" dirty="0" smtClean="0">
                <a:latin typeface="新細明體"/>
                <a:ea typeface="新細明體"/>
              </a:rPr>
              <a:t>。</a:t>
            </a:r>
            <a:endParaRPr lang="en-US" altLang="zh-TW" dirty="0" smtClean="0">
              <a:latin typeface="新細明體"/>
              <a:ea typeface="新細明體"/>
            </a:endParaRPr>
          </a:p>
          <a:p>
            <a:pPr>
              <a:defRPr/>
            </a:pPr>
            <a:r>
              <a:rPr lang="zh-TW" altLang="en-US" dirty="0" smtClean="0">
                <a:latin typeface="+mj-ea"/>
                <a:ea typeface="+mj-ea"/>
              </a:rPr>
              <a:t>勞動部受理</a:t>
            </a:r>
            <a:r>
              <a:rPr lang="zh-TW" altLang="en-US" dirty="0">
                <a:latin typeface="+mj-ea"/>
                <a:ea typeface="+mj-ea"/>
              </a:rPr>
              <a:t>近百件申訴檢舉</a:t>
            </a:r>
            <a:r>
              <a:rPr lang="zh-TW" altLang="en-US" dirty="0" smtClean="0">
                <a:latin typeface="+mj-ea"/>
                <a:ea typeface="+mj-ea"/>
              </a:rPr>
              <a:t>案件</a:t>
            </a:r>
            <a:endParaRPr lang="en-US" altLang="zh-TW" dirty="0" smtClean="0">
              <a:latin typeface="+mj-ea"/>
              <a:ea typeface="+mj-ea"/>
            </a:endParaRPr>
          </a:p>
          <a:p>
            <a:pPr marL="0" indent="0">
              <a:lnSpc>
                <a:spcPts val="4100"/>
              </a:lnSpc>
              <a:buFont typeface="Wingdings" panose="05000000000000000000" pitchFamily="2" charset="2"/>
              <a:buNone/>
              <a:defRPr/>
            </a:pPr>
            <a:r>
              <a:rPr lang="zh-TW" altLang="en-US" dirty="0">
                <a:latin typeface="+mj-ea"/>
                <a:ea typeface="+mj-ea"/>
              </a:rPr>
              <a:t> </a:t>
            </a:r>
            <a:r>
              <a:rPr lang="zh-TW" altLang="en-US" dirty="0" smtClean="0">
                <a:latin typeface="+mj-ea"/>
                <a:ea typeface="+mj-ea"/>
              </a:rPr>
              <a:t> </a:t>
            </a:r>
            <a:r>
              <a:rPr lang="zh-TW" altLang="en-US" dirty="0" smtClean="0">
                <a:solidFill>
                  <a:srgbClr val="0070C0"/>
                </a:solidFill>
                <a:latin typeface="+mj-ea"/>
                <a:ea typeface="+mj-ea"/>
              </a:rPr>
              <a:t>例</a:t>
            </a:r>
            <a:r>
              <a:rPr lang="en-US" altLang="zh-TW" dirty="0" smtClean="0">
                <a:solidFill>
                  <a:srgbClr val="0070C0"/>
                </a:solidFill>
                <a:latin typeface="+mj-ea"/>
                <a:ea typeface="+mj-ea"/>
              </a:rPr>
              <a:t>:</a:t>
            </a:r>
            <a:r>
              <a:rPr lang="zh-TW" altLang="en-US" dirty="0" smtClean="0">
                <a:solidFill>
                  <a:srgbClr val="0070C0"/>
                </a:solidFill>
                <a:latin typeface="+mj-ea"/>
                <a:ea typeface="+mj-ea"/>
              </a:rPr>
              <a:t>世新</a:t>
            </a:r>
            <a:r>
              <a:rPr lang="zh-TW" altLang="en-US" dirty="0" smtClean="0">
                <a:solidFill>
                  <a:srgbClr val="0070C0"/>
                </a:solidFill>
                <a:latin typeface="標楷體"/>
                <a:ea typeface="標楷體"/>
              </a:rPr>
              <a:t>、師大、</a:t>
            </a:r>
            <a:r>
              <a:rPr lang="zh-TW" altLang="en-US" dirty="0" smtClean="0">
                <a:solidFill>
                  <a:srgbClr val="0070C0"/>
                </a:solidFill>
                <a:latin typeface="+mj-ea"/>
                <a:ea typeface="+mj-ea"/>
              </a:rPr>
              <a:t>交大、成大、台大等校兼任助</a:t>
            </a:r>
            <a:endParaRPr lang="en-US" altLang="zh-TW" dirty="0" smtClean="0">
              <a:solidFill>
                <a:srgbClr val="0070C0"/>
              </a:solidFill>
              <a:latin typeface="+mj-ea"/>
              <a:ea typeface="+mj-ea"/>
            </a:endParaRPr>
          </a:p>
          <a:p>
            <a:pPr marL="0" indent="0">
              <a:lnSpc>
                <a:spcPts val="1900"/>
              </a:lnSpc>
              <a:buFont typeface="Wingdings" panose="05000000000000000000" pitchFamily="2" charset="2"/>
              <a:buNone/>
              <a:defRPr/>
            </a:pPr>
            <a:r>
              <a:rPr lang="zh-TW" altLang="en-US" dirty="0">
                <a:solidFill>
                  <a:srgbClr val="0070C0"/>
                </a:solidFill>
                <a:latin typeface="+mj-ea"/>
                <a:ea typeface="+mj-ea"/>
              </a:rPr>
              <a:t> </a:t>
            </a:r>
            <a:r>
              <a:rPr lang="zh-TW" altLang="en-US" dirty="0" smtClean="0">
                <a:solidFill>
                  <a:srgbClr val="0070C0"/>
                </a:solidFill>
                <a:latin typeface="+mj-ea"/>
                <a:ea typeface="+mj-ea"/>
              </a:rPr>
              <a:t>    理具名檢舉延遲給薪及未加保等事項</a:t>
            </a:r>
            <a:r>
              <a:rPr lang="zh-TW" altLang="en-US" dirty="0" smtClean="0">
                <a:solidFill>
                  <a:srgbClr val="0070C0"/>
                </a:solidFill>
                <a:latin typeface="新細明體"/>
                <a:ea typeface="新細明體"/>
              </a:rPr>
              <a:t>。</a:t>
            </a:r>
            <a:endParaRPr lang="zh-TW" altLang="en-US" dirty="0">
              <a:solidFill>
                <a:srgbClr val="0070C0"/>
              </a:solidFill>
              <a:latin typeface="+mj-ea"/>
              <a:ea typeface="+mj-ea"/>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smtClean="0">
                <a:solidFill>
                  <a:srgbClr val="0000FF"/>
                </a:solidFill>
                <a:effectLst/>
              </a:rPr>
              <a:t>其他相關注意事項</a:t>
            </a:r>
            <a:r>
              <a:rPr lang="en-US" altLang="zh-TW" dirty="0" smtClean="0">
                <a:solidFill>
                  <a:srgbClr val="0000FF"/>
                </a:solidFill>
                <a:effectLst/>
              </a:rPr>
              <a:t>(</a:t>
            </a:r>
            <a:r>
              <a:rPr lang="zh-TW" altLang="en-US" dirty="0" smtClean="0">
                <a:solidFill>
                  <a:srgbClr val="0000FF"/>
                </a:solidFill>
                <a:effectLst/>
              </a:rPr>
              <a:t>二</a:t>
            </a:r>
            <a:r>
              <a:rPr lang="en-US" altLang="zh-TW" dirty="0" smtClean="0">
                <a:solidFill>
                  <a:srgbClr val="0000FF"/>
                </a:solidFill>
                <a:effectLst/>
              </a:rPr>
              <a:t>)</a:t>
            </a:r>
            <a:endParaRPr lang="zh-TW" altLang="en-US" dirty="0"/>
          </a:p>
        </p:txBody>
      </p:sp>
      <p:sp>
        <p:nvSpPr>
          <p:cNvPr id="3" name="內容版面配置區 2"/>
          <p:cNvSpPr>
            <a:spLocks noGrp="1"/>
          </p:cNvSpPr>
          <p:nvPr>
            <p:ph idx="1"/>
          </p:nvPr>
        </p:nvSpPr>
        <p:spPr/>
        <p:txBody>
          <a:bodyPr/>
          <a:lstStyle/>
          <a:p>
            <a:pPr>
              <a:defRPr/>
            </a:pPr>
            <a:r>
              <a:rPr lang="zh-TW" altLang="zh-TW" b="1" dirty="0"/>
              <a:t>未依規定辦理之責任</a:t>
            </a:r>
            <a:r>
              <a:rPr lang="zh-TW" altLang="zh-TW" b="1" dirty="0" smtClean="0"/>
              <a:t>：</a:t>
            </a:r>
            <a:endParaRPr lang="en-US" altLang="zh-TW" b="1" dirty="0" smtClean="0"/>
          </a:p>
          <a:p>
            <a:pPr marL="0" indent="0">
              <a:buFont typeface="Wingdings" panose="05000000000000000000" pitchFamily="2" charset="2"/>
              <a:buNone/>
              <a:defRPr/>
            </a:pPr>
            <a:r>
              <a:rPr lang="zh-TW" altLang="en-US" dirty="0" smtClean="0"/>
              <a:t>   </a:t>
            </a:r>
            <a:r>
              <a:rPr lang="zh-TW" altLang="zh-TW" dirty="0" smtClean="0"/>
              <a:t>聘任</a:t>
            </a:r>
            <a:r>
              <a:rPr lang="zh-TW" altLang="zh-TW" dirty="0"/>
              <a:t>主管若未依規定辦理加保相關事宜，致</a:t>
            </a:r>
            <a:r>
              <a:rPr lang="zh-TW" altLang="zh-TW" dirty="0" smtClean="0"/>
              <a:t>發生</a:t>
            </a:r>
            <a:endParaRPr lang="en-US" altLang="zh-TW" dirty="0" smtClean="0"/>
          </a:p>
          <a:p>
            <a:pPr marL="0" indent="0">
              <a:buFont typeface="Wingdings" panose="05000000000000000000" pitchFamily="2" charset="2"/>
              <a:buNone/>
              <a:defRPr/>
            </a:pPr>
            <a:r>
              <a:rPr lang="zh-TW" altLang="en-US" dirty="0"/>
              <a:t> </a:t>
            </a:r>
            <a:r>
              <a:rPr lang="zh-TW" altLang="en-US" dirty="0" smtClean="0"/>
              <a:t>  </a:t>
            </a:r>
            <a:r>
              <a:rPr lang="zh-TW" altLang="zh-TW" dirty="0" smtClean="0"/>
              <a:t>保險</a:t>
            </a:r>
            <a:r>
              <a:rPr lang="zh-TW" altLang="zh-TW" dirty="0"/>
              <a:t>事故而無法申請勞保給付、或衍生勞保局</a:t>
            </a:r>
            <a:r>
              <a:rPr lang="zh-TW" altLang="zh-TW" dirty="0" smtClean="0"/>
              <a:t>對</a:t>
            </a:r>
            <a:endParaRPr lang="en-US" altLang="zh-TW" dirty="0" smtClean="0"/>
          </a:p>
          <a:p>
            <a:pPr marL="0" indent="0">
              <a:buFont typeface="Wingdings" panose="05000000000000000000" pitchFamily="2" charset="2"/>
              <a:buNone/>
              <a:defRPr/>
            </a:pPr>
            <a:r>
              <a:rPr lang="zh-TW" altLang="en-US" dirty="0"/>
              <a:t> </a:t>
            </a:r>
            <a:r>
              <a:rPr lang="zh-TW" altLang="en-US" dirty="0" smtClean="0"/>
              <a:t>  </a:t>
            </a:r>
            <a:r>
              <a:rPr lang="zh-TW" altLang="zh-TW" dirty="0" smtClean="0"/>
              <a:t>本校</a:t>
            </a:r>
            <a:r>
              <a:rPr lang="zh-TW" altLang="zh-TW" dirty="0"/>
              <a:t>之罰鍰時；或已辦理加保，而經費因故</a:t>
            </a:r>
            <a:r>
              <a:rPr lang="zh-TW" altLang="zh-TW" dirty="0" smtClean="0"/>
              <a:t>無法</a:t>
            </a:r>
            <a:endParaRPr lang="en-US" altLang="zh-TW" dirty="0" smtClean="0"/>
          </a:p>
          <a:p>
            <a:pPr marL="0" indent="0">
              <a:buFont typeface="Wingdings" panose="05000000000000000000" pitchFamily="2" charset="2"/>
              <a:buNone/>
              <a:defRPr/>
            </a:pPr>
            <a:r>
              <a:rPr lang="zh-TW" altLang="en-US" dirty="0"/>
              <a:t> </a:t>
            </a:r>
            <a:r>
              <a:rPr lang="zh-TW" altLang="en-US" dirty="0" smtClean="0"/>
              <a:t>  </a:t>
            </a:r>
            <a:r>
              <a:rPr lang="zh-TW" altLang="zh-TW" dirty="0" smtClean="0"/>
              <a:t>核銷</a:t>
            </a:r>
            <a:r>
              <a:rPr lang="zh-TW" altLang="zh-TW" dirty="0"/>
              <a:t>時，均由</a:t>
            </a:r>
            <a:r>
              <a:rPr lang="zh-TW" altLang="zh-TW" dirty="0" smtClean="0"/>
              <a:t>聘任</a:t>
            </a:r>
            <a:r>
              <a:rPr lang="zh-TW" altLang="en-US" dirty="0" smtClean="0"/>
              <a:t>單位主管或計畫主持人</a:t>
            </a:r>
            <a:r>
              <a:rPr lang="zh-TW" altLang="zh-TW" dirty="0" smtClean="0"/>
              <a:t>負繳款</a:t>
            </a:r>
            <a:endParaRPr lang="en-US" altLang="zh-TW" dirty="0" smtClean="0"/>
          </a:p>
          <a:p>
            <a:pPr marL="0" indent="0">
              <a:buFont typeface="Wingdings" panose="05000000000000000000" pitchFamily="2" charset="2"/>
              <a:buNone/>
              <a:defRPr/>
            </a:pPr>
            <a:r>
              <a:rPr lang="zh-TW" altLang="en-US" dirty="0"/>
              <a:t> </a:t>
            </a:r>
            <a:r>
              <a:rPr lang="zh-TW" altLang="en-US" dirty="0" smtClean="0"/>
              <a:t>  </a:t>
            </a:r>
            <a:r>
              <a:rPr lang="zh-TW" altLang="zh-TW" dirty="0" smtClean="0"/>
              <a:t>之</a:t>
            </a:r>
            <a:r>
              <a:rPr lang="zh-TW" altLang="zh-TW" dirty="0"/>
              <a:t>責任。</a:t>
            </a:r>
            <a:endParaRPr lang="zh-TW" altLang="en-US" dirty="0"/>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a:solidFill>
                  <a:srgbClr val="0000FF"/>
                </a:solidFill>
                <a:effectLst/>
              </a:rPr>
              <a:t>其他相關注意事項</a:t>
            </a:r>
            <a:r>
              <a:rPr lang="en-US" altLang="zh-TW" dirty="0" smtClean="0">
                <a:solidFill>
                  <a:srgbClr val="0000FF"/>
                </a:solidFill>
                <a:effectLst/>
              </a:rPr>
              <a:t>(</a:t>
            </a:r>
            <a:r>
              <a:rPr lang="zh-TW" altLang="en-US" dirty="0" smtClean="0">
                <a:solidFill>
                  <a:srgbClr val="0000FF"/>
                </a:solidFill>
                <a:effectLst/>
              </a:rPr>
              <a:t>三</a:t>
            </a:r>
            <a:r>
              <a:rPr lang="en-US" altLang="zh-TW" dirty="0" smtClean="0">
                <a:solidFill>
                  <a:srgbClr val="0000FF"/>
                </a:solidFill>
                <a:effectLst/>
              </a:rPr>
              <a:t>)</a:t>
            </a:r>
            <a:endParaRPr lang="zh-TW" altLang="en-US" dirty="0"/>
          </a:p>
        </p:txBody>
      </p:sp>
      <p:sp>
        <p:nvSpPr>
          <p:cNvPr id="4" name="內容版面配置區 3"/>
          <p:cNvSpPr>
            <a:spLocks noGrp="1"/>
          </p:cNvSpPr>
          <p:nvPr>
            <p:ph idx="1"/>
          </p:nvPr>
        </p:nvSpPr>
        <p:spPr/>
        <p:txBody>
          <a:bodyPr/>
          <a:lstStyle/>
          <a:p>
            <a:pPr>
              <a:defRPr/>
            </a:pPr>
            <a:r>
              <a:rPr lang="zh-TW" altLang="zh-TW" sz="2600" b="1" u="sng" dirty="0"/>
              <a:t>聘用非本國籍之外籍人員</a:t>
            </a:r>
            <a:r>
              <a:rPr lang="zh-TW" altLang="zh-TW" sz="2600" b="1" dirty="0" smtClean="0"/>
              <a:t>：</a:t>
            </a:r>
            <a:r>
              <a:rPr lang="zh-TW" altLang="zh-TW" sz="2600" dirty="0" smtClean="0"/>
              <a:t>聘用</a:t>
            </a:r>
            <a:r>
              <a:rPr lang="zh-TW" altLang="zh-TW" sz="2600" dirty="0"/>
              <a:t>前請先確認該員已申辦完成</a:t>
            </a:r>
            <a:r>
              <a:rPr lang="zh-TW" altLang="zh-TW" sz="2600" u="sng" dirty="0">
                <a:solidFill>
                  <a:srgbClr val="FF0000"/>
                </a:solidFill>
              </a:rPr>
              <a:t>工作證</a:t>
            </a:r>
            <a:r>
              <a:rPr lang="zh-TW" altLang="zh-TW" sz="2600" dirty="0"/>
              <a:t>及</a:t>
            </a:r>
            <a:r>
              <a:rPr lang="zh-TW" altLang="zh-TW" sz="2600" u="sng" dirty="0" smtClean="0">
                <a:solidFill>
                  <a:srgbClr val="FF0000"/>
                </a:solidFill>
              </a:rPr>
              <a:t>居留證</a:t>
            </a:r>
            <a:r>
              <a:rPr lang="zh-TW" altLang="zh-TW" sz="2600" dirty="0" smtClean="0"/>
              <a:t>，</a:t>
            </a:r>
            <a:r>
              <a:rPr lang="zh-TW" altLang="zh-TW" sz="2600" dirty="0"/>
              <a:t>於簽請聘用時，檢附主管機關核准之工作</a:t>
            </a:r>
            <a:r>
              <a:rPr lang="zh-TW" altLang="zh-TW" sz="2600" dirty="0" smtClean="0"/>
              <a:t>許可證明</a:t>
            </a:r>
            <a:r>
              <a:rPr lang="zh-TW" altLang="zh-TW" sz="2600" dirty="0"/>
              <a:t>文件及居留證等證明影本，俾依規定程序</a:t>
            </a:r>
            <a:r>
              <a:rPr lang="zh-TW" altLang="zh-TW" sz="2600" dirty="0" smtClean="0"/>
              <a:t>辦理</a:t>
            </a:r>
            <a:r>
              <a:rPr lang="zh-TW" altLang="zh-TW" sz="2600" dirty="0"/>
              <a:t>加退保；未檢附完整證明文件者，無法辦理</a:t>
            </a:r>
            <a:r>
              <a:rPr lang="zh-TW" altLang="zh-TW" sz="2600" dirty="0" smtClean="0"/>
              <a:t>聘用</a:t>
            </a:r>
            <a:r>
              <a:rPr lang="zh-TW" altLang="zh-TW" sz="2600" dirty="0"/>
              <a:t>作業</a:t>
            </a:r>
            <a:r>
              <a:rPr lang="zh-TW" altLang="zh-TW" sz="2600" dirty="0" smtClean="0"/>
              <a:t>。</a:t>
            </a:r>
            <a:endParaRPr lang="en-US" altLang="zh-TW" sz="2600" dirty="0" smtClean="0"/>
          </a:p>
          <a:p>
            <a:pPr>
              <a:defRPr/>
            </a:pPr>
            <a:r>
              <a:rPr lang="zh-TW" altLang="zh-TW" sz="2600" b="1" u="sng" dirty="0" smtClean="0"/>
              <a:t>原住民</a:t>
            </a:r>
            <a:r>
              <a:rPr lang="zh-TW" altLang="zh-TW" sz="2600" b="1" u="sng" dirty="0"/>
              <a:t>及身心障礙者進</a:t>
            </a:r>
            <a:r>
              <a:rPr lang="zh-TW" altLang="zh-TW" sz="2600" b="1" u="sng" dirty="0" smtClean="0"/>
              <a:t>用</a:t>
            </a:r>
            <a:r>
              <a:rPr lang="zh-TW" altLang="en-US" sz="2600" b="1" dirty="0" smtClean="0">
                <a:latin typeface="新細明體"/>
                <a:ea typeface="新細明體"/>
              </a:rPr>
              <a:t>：</a:t>
            </a:r>
            <a:endParaRPr lang="en-US" altLang="zh-TW" sz="2600" b="1" dirty="0" smtClean="0">
              <a:latin typeface="新細明體"/>
              <a:ea typeface="新細明體"/>
            </a:endParaRPr>
          </a:p>
          <a:p>
            <a:pPr marL="0" indent="0">
              <a:buFont typeface="Wingdings" panose="05000000000000000000" pitchFamily="2" charset="2"/>
              <a:buNone/>
              <a:defRPr/>
            </a:pPr>
            <a:r>
              <a:rPr lang="zh-TW" altLang="en-US" sz="2600" b="1" dirty="0" smtClean="0">
                <a:latin typeface="新細明體"/>
                <a:ea typeface="新細明體"/>
              </a:rPr>
              <a:t>  </a:t>
            </a:r>
            <a:r>
              <a:rPr lang="en-US" altLang="zh-TW" sz="2600" b="1" dirty="0" smtClean="0">
                <a:latin typeface="新細明體"/>
                <a:ea typeface="新細明體"/>
              </a:rPr>
              <a:t>(</a:t>
            </a:r>
            <a:r>
              <a:rPr lang="en-US" altLang="zh-TW" sz="2400" b="1" dirty="0" smtClean="0">
                <a:latin typeface="新細明體"/>
                <a:ea typeface="新細明體"/>
              </a:rPr>
              <a:t>1)</a:t>
            </a:r>
            <a:r>
              <a:rPr lang="zh-TW" altLang="en-US" sz="2400" b="1" dirty="0" smtClean="0">
                <a:latin typeface="新細明體"/>
                <a:ea typeface="新細明體"/>
              </a:rPr>
              <a:t> </a:t>
            </a:r>
            <a:r>
              <a:rPr lang="zh-TW" altLang="en-US" sz="2400" dirty="0" smtClean="0">
                <a:latin typeface="標楷體" panose="03000509000000000000" pitchFamily="65" charset="-120"/>
              </a:rPr>
              <a:t>原住民及身心障礙者聘用人數須達當月</a:t>
            </a:r>
            <a:r>
              <a:rPr lang="en-US" altLang="zh-TW" sz="2400" dirty="0" smtClean="0">
                <a:latin typeface="標楷體" panose="03000509000000000000" pitchFamily="65" charset="-120"/>
              </a:rPr>
              <a:t>1</a:t>
            </a:r>
            <a:r>
              <a:rPr lang="zh-TW" altLang="en-US" sz="2400" dirty="0" smtClean="0">
                <a:latin typeface="標楷體" panose="03000509000000000000" pitchFamily="65" charset="-120"/>
              </a:rPr>
              <a:t>日投保總人數</a:t>
            </a:r>
            <a:endParaRPr lang="en-US" altLang="zh-TW" sz="2400" dirty="0" smtClean="0">
              <a:latin typeface="標楷體" panose="03000509000000000000" pitchFamily="65" charset="-120"/>
            </a:endParaRPr>
          </a:p>
          <a:p>
            <a:pPr marL="0" indent="0">
              <a:buFont typeface="Wingdings" panose="05000000000000000000" pitchFamily="2" charset="2"/>
              <a:buNone/>
              <a:defRPr/>
            </a:pPr>
            <a:r>
              <a:rPr lang="zh-TW" altLang="en-US" sz="2400" dirty="0">
                <a:latin typeface="標楷體" panose="03000509000000000000" pitchFamily="65" charset="-120"/>
              </a:rPr>
              <a:t> </a:t>
            </a:r>
            <a:r>
              <a:rPr lang="zh-TW" altLang="en-US" sz="2400" dirty="0" smtClean="0">
                <a:latin typeface="標楷體" panose="03000509000000000000" pitchFamily="65" charset="-120"/>
              </a:rPr>
              <a:t>   之</a:t>
            </a:r>
            <a:r>
              <a:rPr lang="en-US" altLang="zh-TW" sz="2400" b="1" dirty="0" smtClean="0">
                <a:latin typeface="標楷體" panose="03000509000000000000" pitchFamily="65" charset="-120"/>
              </a:rPr>
              <a:t>1%(</a:t>
            </a:r>
            <a:r>
              <a:rPr lang="zh-TW" altLang="en-US" sz="2400" b="1" dirty="0" smtClean="0">
                <a:latin typeface="標楷體" panose="03000509000000000000" pitchFamily="65" charset="-120"/>
              </a:rPr>
              <a:t>每</a:t>
            </a:r>
            <a:r>
              <a:rPr lang="en-US" altLang="zh-TW" sz="2400" b="1" dirty="0" smtClean="0">
                <a:latin typeface="標楷體" panose="03000509000000000000" pitchFamily="65" charset="-120"/>
              </a:rPr>
              <a:t>100</a:t>
            </a:r>
            <a:r>
              <a:rPr lang="zh-TW" altLang="en-US" sz="2400" b="1" dirty="0" smtClean="0">
                <a:latin typeface="標楷體" panose="03000509000000000000" pitchFamily="65" charset="-120"/>
              </a:rPr>
              <a:t>人要有</a:t>
            </a:r>
            <a:r>
              <a:rPr lang="en-US" altLang="zh-TW" sz="2400" b="1" dirty="0" smtClean="0">
                <a:latin typeface="標楷體" panose="03000509000000000000" pitchFamily="65" charset="-120"/>
              </a:rPr>
              <a:t>1</a:t>
            </a:r>
            <a:r>
              <a:rPr lang="zh-TW" altLang="en-US" sz="2400" b="1" dirty="0" smtClean="0">
                <a:latin typeface="標楷體" panose="03000509000000000000" pitchFamily="65" charset="-120"/>
              </a:rPr>
              <a:t>位</a:t>
            </a:r>
            <a:r>
              <a:rPr lang="en-US" altLang="zh-TW" sz="2400" b="1" dirty="0" smtClean="0">
                <a:latin typeface="標楷體" panose="03000509000000000000" pitchFamily="65" charset="-120"/>
              </a:rPr>
              <a:t>)</a:t>
            </a:r>
            <a:r>
              <a:rPr lang="zh-TW" altLang="en-US" sz="2400" b="1" dirty="0" smtClean="0">
                <a:latin typeface="標楷體" panose="03000509000000000000" pitchFamily="65" charset="-120"/>
              </a:rPr>
              <a:t>。</a:t>
            </a:r>
            <a:endParaRPr lang="en-US" altLang="zh-TW" sz="2400" b="1" dirty="0" smtClean="0">
              <a:latin typeface="標楷體" panose="03000509000000000000" pitchFamily="65" charset="-120"/>
            </a:endParaRPr>
          </a:p>
          <a:p>
            <a:pPr marL="0" indent="0">
              <a:buFont typeface="Wingdings" panose="05000000000000000000" pitchFamily="2" charset="2"/>
              <a:buNone/>
              <a:defRPr/>
            </a:pPr>
            <a:r>
              <a:rPr lang="zh-TW" altLang="en-US" sz="2400" b="1" dirty="0">
                <a:latin typeface="標楷體" panose="03000509000000000000" pitchFamily="65" charset="-120"/>
              </a:rPr>
              <a:t> </a:t>
            </a:r>
            <a:r>
              <a:rPr lang="en-US" altLang="zh-TW" sz="2400" dirty="0" smtClean="0">
                <a:solidFill>
                  <a:srgbClr val="FF0000"/>
                </a:solidFill>
                <a:latin typeface="標楷體" panose="03000509000000000000" pitchFamily="65" charset="-120"/>
              </a:rPr>
              <a:t>(2)</a:t>
            </a:r>
            <a:r>
              <a:rPr lang="zh-TW" altLang="en-US" sz="2400" dirty="0" smtClean="0">
                <a:solidFill>
                  <a:srgbClr val="FF0000"/>
                </a:solidFill>
                <a:latin typeface="+mj-ea"/>
                <a:ea typeface="+mj-ea"/>
              </a:rPr>
              <a:t>所聘之所有兼任助理，只要月薪未達基本工薪一半</a:t>
            </a:r>
            <a:endParaRPr lang="en-US" altLang="zh-TW" sz="2400" dirty="0" smtClean="0">
              <a:solidFill>
                <a:srgbClr val="FF0000"/>
              </a:solidFill>
              <a:latin typeface="+mj-ea"/>
              <a:ea typeface="+mj-ea"/>
            </a:endParaRPr>
          </a:p>
          <a:p>
            <a:pPr marL="0" indent="0">
              <a:buFont typeface="Wingdings" panose="05000000000000000000" pitchFamily="2" charset="2"/>
              <a:buNone/>
              <a:defRPr/>
            </a:pPr>
            <a:r>
              <a:rPr lang="zh-TW" altLang="en-US" sz="2400" dirty="0">
                <a:solidFill>
                  <a:srgbClr val="FF0000"/>
                </a:solidFill>
                <a:latin typeface="+mj-ea"/>
                <a:ea typeface="+mj-ea"/>
              </a:rPr>
              <a:t> </a:t>
            </a:r>
            <a:r>
              <a:rPr lang="zh-TW" altLang="en-US" sz="2400" dirty="0" smtClean="0">
                <a:solidFill>
                  <a:srgbClr val="FF0000"/>
                </a:solidFill>
                <a:latin typeface="+mj-ea"/>
                <a:ea typeface="+mj-ea"/>
              </a:rPr>
              <a:t>   </a:t>
            </a:r>
            <a:r>
              <a:rPr lang="en-US" altLang="zh-TW" sz="2400" dirty="0" smtClean="0">
                <a:solidFill>
                  <a:srgbClr val="FF0000"/>
                </a:solidFill>
                <a:latin typeface="+mj-ea"/>
                <a:ea typeface="+mj-ea"/>
              </a:rPr>
              <a:t>(10,004</a:t>
            </a:r>
            <a:r>
              <a:rPr lang="zh-TW" altLang="en-US" sz="2400" dirty="0" smtClean="0">
                <a:solidFill>
                  <a:srgbClr val="FF0000"/>
                </a:solidFill>
                <a:latin typeface="+mj-ea"/>
                <a:ea typeface="+mj-ea"/>
              </a:rPr>
              <a:t>元</a:t>
            </a:r>
            <a:r>
              <a:rPr lang="en-US" altLang="zh-TW" sz="2400" dirty="0" smtClean="0">
                <a:solidFill>
                  <a:srgbClr val="FF0000"/>
                </a:solidFill>
                <a:latin typeface="+mj-ea"/>
                <a:ea typeface="+mj-ea"/>
              </a:rPr>
              <a:t>)</a:t>
            </a:r>
            <a:r>
              <a:rPr lang="zh-TW" altLang="en-US" sz="2400" dirty="0" smtClean="0">
                <a:solidFill>
                  <a:srgbClr val="FF0000"/>
                </a:solidFill>
                <a:latin typeface="+mj-ea"/>
                <a:ea typeface="+mj-ea"/>
              </a:rPr>
              <a:t>，全可排除在採計身障員工聘用人數的母數</a:t>
            </a:r>
            <a:endParaRPr lang="en-US" altLang="zh-TW" sz="2400" dirty="0" smtClean="0">
              <a:solidFill>
                <a:srgbClr val="FF0000"/>
              </a:solidFill>
              <a:latin typeface="+mj-ea"/>
              <a:ea typeface="+mj-ea"/>
            </a:endParaRPr>
          </a:p>
          <a:p>
            <a:pPr marL="0" indent="0">
              <a:buFont typeface="Wingdings" panose="05000000000000000000" pitchFamily="2" charset="2"/>
              <a:buNone/>
              <a:defRPr/>
            </a:pPr>
            <a:r>
              <a:rPr lang="zh-TW" altLang="en-US" sz="2400" dirty="0">
                <a:solidFill>
                  <a:srgbClr val="FF0000"/>
                </a:solidFill>
                <a:latin typeface="+mj-ea"/>
                <a:ea typeface="+mj-ea"/>
              </a:rPr>
              <a:t> </a:t>
            </a:r>
            <a:r>
              <a:rPr lang="zh-TW" altLang="en-US" sz="2400" dirty="0" smtClean="0">
                <a:solidFill>
                  <a:srgbClr val="FF0000"/>
                </a:solidFill>
                <a:latin typeface="+mj-ea"/>
                <a:ea typeface="+mj-ea"/>
              </a:rPr>
              <a:t>   之外。</a:t>
            </a:r>
            <a:endParaRPr lang="zh-TW" altLang="zh-TW" dirty="0">
              <a:solidFill>
                <a:srgbClr val="FF0000"/>
              </a:solidFill>
              <a:latin typeface="+mj-ea"/>
              <a:ea typeface="+mj-ea"/>
            </a:endParaRPr>
          </a:p>
          <a:p>
            <a:pPr>
              <a:defRPr/>
            </a:pPr>
            <a:endParaRPr lang="zh-TW" altLang="en-US" dirty="0">
              <a:latin typeface="+mj-ea"/>
              <a:ea typeface="+mj-ea"/>
            </a:endParaRP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smtClean="0">
                <a:solidFill>
                  <a:srgbClr val="0000FF"/>
                </a:solidFill>
                <a:effectLst/>
              </a:rPr>
              <a:t>其他相關注意事項</a:t>
            </a:r>
            <a:r>
              <a:rPr lang="en-US" altLang="zh-TW" dirty="0" smtClean="0">
                <a:solidFill>
                  <a:srgbClr val="0000FF"/>
                </a:solidFill>
                <a:effectLst/>
              </a:rPr>
              <a:t>(</a:t>
            </a:r>
            <a:r>
              <a:rPr lang="zh-TW" altLang="en-US" dirty="0" smtClean="0">
                <a:solidFill>
                  <a:srgbClr val="0000FF"/>
                </a:solidFill>
                <a:effectLst/>
              </a:rPr>
              <a:t>四</a:t>
            </a:r>
            <a:r>
              <a:rPr lang="en-US" altLang="zh-TW" dirty="0" smtClean="0">
                <a:solidFill>
                  <a:srgbClr val="0000FF"/>
                </a:solidFill>
                <a:effectLst/>
              </a:rPr>
              <a:t>)</a:t>
            </a:r>
            <a:endParaRPr lang="zh-TW" altLang="en-US" dirty="0"/>
          </a:p>
        </p:txBody>
      </p:sp>
      <p:sp>
        <p:nvSpPr>
          <p:cNvPr id="3" name="內容版面配置區 2"/>
          <p:cNvSpPr>
            <a:spLocks noGrp="1"/>
          </p:cNvSpPr>
          <p:nvPr>
            <p:ph idx="1"/>
          </p:nvPr>
        </p:nvSpPr>
        <p:spPr/>
        <p:txBody>
          <a:bodyPr/>
          <a:lstStyle/>
          <a:p>
            <a:pPr>
              <a:defRPr/>
            </a:pPr>
            <a:r>
              <a:rPr lang="zh-TW" altLang="zh-TW" b="1" dirty="0"/>
              <a:t>「學習型」兼任助理雖不須依勞工保險條例</a:t>
            </a:r>
            <a:r>
              <a:rPr lang="zh-TW" altLang="zh-TW" b="1" dirty="0" smtClean="0"/>
              <a:t>辦理</a:t>
            </a:r>
            <a:endParaRPr lang="en-US" altLang="zh-TW" b="1" dirty="0" smtClean="0"/>
          </a:p>
          <a:p>
            <a:pPr marL="0" indent="0">
              <a:buFont typeface="Wingdings" panose="05000000000000000000" pitchFamily="2" charset="2"/>
              <a:buNone/>
              <a:defRPr/>
            </a:pPr>
            <a:r>
              <a:rPr lang="zh-TW" altLang="en-US" b="1" dirty="0"/>
              <a:t> </a:t>
            </a:r>
            <a:r>
              <a:rPr lang="zh-TW" altLang="en-US" b="1" dirty="0" smtClean="0"/>
              <a:t>   </a:t>
            </a:r>
            <a:r>
              <a:rPr lang="zh-TW" altLang="zh-TW" b="1" dirty="0" smtClean="0"/>
              <a:t>加保</a:t>
            </a:r>
            <a:r>
              <a:rPr lang="zh-TW" altLang="zh-TW" b="1" dirty="0"/>
              <a:t>，但仍須進入本校</a:t>
            </a:r>
            <a:r>
              <a:rPr lang="zh-TW" altLang="zh-TW" b="1" dirty="0">
                <a:solidFill>
                  <a:srgbClr val="FF0000"/>
                </a:solidFill>
              </a:rPr>
              <a:t>「兼任助理加退保系統</a:t>
            </a:r>
            <a:r>
              <a:rPr lang="zh-TW" altLang="zh-TW" b="1" dirty="0" smtClean="0">
                <a:solidFill>
                  <a:srgbClr val="FF0000"/>
                </a:solidFill>
              </a:rPr>
              <a:t>」</a:t>
            </a:r>
            <a:endParaRPr lang="en-US" altLang="zh-TW" b="1" dirty="0" smtClean="0">
              <a:solidFill>
                <a:srgbClr val="FF0000"/>
              </a:solidFill>
            </a:endParaRPr>
          </a:p>
          <a:p>
            <a:pPr marL="0" indent="0">
              <a:buFont typeface="Wingdings" panose="05000000000000000000" pitchFamily="2" charset="2"/>
              <a:buNone/>
              <a:defRPr/>
            </a:pPr>
            <a:r>
              <a:rPr lang="zh-TW" altLang="en-US" b="1" dirty="0">
                <a:solidFill>
                  <a:srgbClr val="FF0000"/>
                </a:solidFill>
              </a:rPr>
              <a:t> </a:t>
            </a:r>
            <a:r>
              <a:rPr lang="zh-TW" altLang="en-US" b="1" dirty="0" smtClean="0">
                <a:solidFill>
                  <a:srgbClr val="FF0000"/>
                </a:solidFill>
              </a:rPr>
              <a:t>   </a:t>
            </a:r>
            <a:r>
              <a:rPr lang="zh-TW" altLang="zh-TW" b="1" dirty="0" smtClean="0">
                <a:solidFill>
                  <a:srgbClr val="FF0000"/>
                </a:solidFill>
              </a:rPr>
              <a:t>，</a:t>
            </a:r>
            <a:r>
              <a:rPr lang="zh-TW" altLang="zh-TW" b="1" dirty="0">
                <a:solidFill>
                  <a:srgbClr val="FF0000"/>
                </a:solidFill>
              </a:rPr>
              <a:t>填寫「學習型」兼任助理相關資料</a:t>
            </a:r>
            <a:r>
              <a:rPr lang="zh-TW" altLang="zh-TW" b="1" dirty="0"/>
              <a:t>，以便</a:t>
            </a:r>
            <a:r>
              <a:rPr lang="zh-TW" altLang="zh-TW" b="1" dirty="0" smtClean="0"/>
              <a:t>統計</a:t>
            </a:r>
            <a:endParaRPr lang="en-US" altLang="zh-TW" b="1" dirty="0" smtClean="0"/>
          </a:p>
          <a:p>
            <a:pPr marL="0" indent="0">
              <a:buFont typeface="Wingdings" panose="05000000000000000000" pitchFamily="2" charset="2"/>
              <a:buNone/>
              <a:defRPr/>
            </a:pPr>
            <a:r>
              <a:rPr lang="zh-TW" altLang="en-US" b="1" dirty="0"/>
              <a:t> </a:t>
            </a:r>
            <a:r>
              <a:rPr lang="zh-TW" altLang="en-US" b="1" dirty="0" smtClean="0"/>
              <a:t>   </a:t>
            </a:r>
            <a:r>
              <a:rPr lang="zh-TW" altLang="zh-TW" b="1" dirty="0" smtClean="0"/>
              <a:t>所有</a:t>
            </a:r>
            <a:r>
              <a:rPr lang="zh-TW" altLang="zh-TW" b="1" dirty="0"/>
              <a:t>兼任助理人數，並備教育部之查察。</a:t>
            </a:r>
            <a:endParaRPr lang="zh-TW" altLang="zh-TW" dirty="0"/>
          </a:p>
          <a:p>
            <a:pPr>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dirty="0">
                <a:solidFill>
                  <a:srgbClr val="0000FF"/>
                </a:solidFill>
                <a:effectLst/>
              </a:rPr>
              <a:t>其他相關注意事項</a:t>
            </a:r>
            <a:r>
              <a:rPr lang="en-US" altLang="zh-TW" dirty="0" smtClean="0">
                <a:solidFill>
                  <a:srgbClr val="0000FF"/>
                </a:solidFill>
                <a:effectLst/>
              </a:rPr>
              <a:t>(</a:t>
            </a:r>
            <a:r>
              <a:rPr lang="zh-TW" altLang="en-US" dirty="0" smtClean="0">
                <a:solidFill>
                  <a:srgbClr val="0000FF"/>
                </a:solidFill>
                <a:effectLst/>
              </a:rPr>
              <a:t>五</a:t>
            </a:r>
            <a:r>
              <a:rPr lang="en-US" altLang="zh-TW" dirty="0" smtClean="0">
                <a:solidFill>
                  <a:srgbClr val="0000FF"/>
                </a:solidFill>
                <a:effectLst/>
              </a:rPr>
              <a:t>)</a:t>
            </a:r>
            <a:endParaRPr lang="zh-TW" altLang="en-US" dirty="0"/>
          </a:p>
        </p:txBody>
      </p:sp>
      <p:sp>
        <p:nvSpPr>
          <p:cNvPr id="3" name="內容版面配置區 2"/>
          <p:cNvSpPr>
            <a:spLocks noGrp="1"/>
          </p:cNvSpPr>
          <p:nvPr>
            <p:ph idx="1"/>
          </p:nvPr>
        </p:nvSpPr>
        <p:spPr/>
        <p:txBody>
          <a:bodyPr/>
          <a:lstStyle/>
          <a:p>
            <a:pPr>
              <a:defRPr/>
            </a:pPr>
            <a:r>
              <a:rPr lang="zh-TW" altLang="en-US" dirty="0" smtClean="0"/>
              <a:t>勞動部及教育部動向</a:t>
            </a:r>
            <a:r>
              <a:rPr lang="en-US" altLang="zh-TW" dirty="0" smtClean="0"/>
              <a:t>:</a:t>
            </a:r>
            <a:r>
              <a:rPr lang="zh-TW" altLang="en-US" dirty="0" smtClean="0"/>
              <a:t>未來如有相關政策修正或新增</a:t>
            </a:r>
            <a:r>
              <a:rPr lang="zh-TW" altLang="en-US" dirty="0" smtClean="0">
                <a:latin typeface="標楷體" panose="03000509000000000000" pitchFamily="65" charset="-120"/>
              </a:rPr>
              <a:t>，再另行通知。</a:t>
            </a:r>
            <a:endParaRPr lang="en-US" altLang="zh-TW" dirty="0" smtClean="0">
              <a:latin typeface="標楷體" panose="03000509000000000000" pitchFamily="65" charset="-120"/>
            </a:endParaRPr>
          </a:p>
          <a:p>
            <a:pPr marL="0" indent="0">
              <a:buFont typeface="Wingdings" panose="05000000000000000000" pitchFamily="2" charset="2"/>
              <a:buNone/>
              <a:defRPr/>
            </a:pPr>
            <a:r>
              <a:rPr lang="zh-TW" altLang="en-US" dirty="0">
                <a:latin typeface="新細明體"/>
                <a:ea typeface="新細明體"/>
              </a:rPr>
              <a:t> </a:t>
            </a:r>
            <a:r>
              <a:rPr lang="zh-TW" altLang="en-US" dirty="0" smtClean="0">
                <a:latin typeface="新細明體"/>
                <a:ea typeface="新細明體"/>
              </a:rPr>
              <a:t>   </a:t>
            </a:r>
            <a:r>
              <a:rPr lang="zh-TW" altLang="en-US" dirty="0" smtClean="0">
                <a:solidFill>
                  <a:srgbClr val="0070C0"/>
                </a:solidFill>
                <a:latin typeface="+mj-ea"/>
                <a:ea typeface="+mj-ea"/>
              </a:rPr>
              <a:t>例</a:t>
            </a:r>
            <a:r>
              <a:rPr lang="en-US" altLang="zh-TW" dirty="0" smtClean="0">
                <a:solidFill>
                  <a:srgbClr val="0070C0"/>
                </a:solidFill>
                <a:latin typeface="+mj-ea"/>
                <a:ea typeface="+mj-ea"/>
              </a:rPr>
              <a:t>:</a:t>
            </a:r>
            <a:r>
              <a:rPr lang="zh-TW" altLang="en-US" dirty="0" smtClean="0">
                <a:solidFill>
                  <a:srgbClr val="0070C0"/>
                </a:solidFill>
                <a:latin typeface="+mj-ea"/>
                <a:ea typeface="+mj-ea"/>
              </a:rPr>
              <a:t>解決低薪高保等問題</a:t>
            </a:r>
            <a:r>
              <a:rPr lang="zh-TW" altLang="en-US" dirty="0" smtClean="0">
                <a:solidFill>
                  <a:srgbClr val="0070C0"/>
                </a:solidFill>
                <a:latin typeface="新細明體"/>
                <a:ea typeface="新細明體"/>
              </a:rPr>
              <a:t>。</a:t>
            </a:r>
            <a:endParaRPr lang="zh-TW" altLang="en-US" dirty="0">
              <a:solidFill>
                <a:srgbClr val="0070C0"/>
              </a:solidFill>
              <a:latin typeface="+mj-ea"/>
              <a:ea typeface="+mj-ea"/>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a:spLocks noGrp="1"/>
          </p:cNvSpPr>
          <p:nvPr>
            <p:ph type="title"/>
          </p:nvPr>
        </p:nvSpPr>
        <p:spPr/>
        <p:txBody>
          <a:bodyPr/>
          <a:lstStyle/>
          <a:p>
            <a:r>
              <a:rPr lang="zh-TW" altLang="en-US" sz="3200" smtClean="0">
                <a:solidFill>
                  <a:srgbClr val="0000FF"/>
                </a:solidFill>
                <a:effectLst/>
              </a:rPr>
              <a:t>其他相關注意事項</a:t>
            </a:r>
            <a:r>
              <a:rPr lang="en-US" altLang="zh-TW" sz="3200" smtClean="0">
                <a:solidFill>
                  <a:srgbClr val="0000FF"/>
                </a:solidFill>
                <a:effectLst/>
              </a:rPr>
              <a:t>(</a:t>
            </a:r>
            <a:r>
              <a:rPr lang="zh-TW" altLang="en-US" sz="3200" smtClean="0">
                <a:solidFill>
                  <a:srgbClr val="0000FF"/>
                </a:solidFill>
                <a:effectLst/>
              </a:rPr>
              <a:t>六</a:t>
            </a:r>
            <a:r>
              <a:rPr lang="en-US" altLang="zh-TW" sz="3200" smtClean="0">
                <a:solidFill>
                  <a:srgbClr val="0000FF"/>
                </a:solidFill>
                <a:effectLst/>
              </a:rPr>
              <a:t>)</a:t>
            </a:r>
            <a:endParaRPr lang="zh-TW" altLang="en-US" sz="3200" u="sng" smtClean="0">
              <a:solidFill>
                <a:srgbClr val="0000FF"/>
              </a:solidFill>
              <a:effectLst/>
            </a:endParaRPr>
          </a:p>
        </p:txBody>
      </p:sp>
      <p:sp>
        <p:nvSpPr>
          <p:cNvPr id="3" name="內容版面配置區 2"/>
          <p:cNvSpPr>
            <a:spLocks noGrp="1"/>
          </p:cNvSpPr>
          <p:nvPr>
            <p:ph idx="1"/>
          </p:nvPr>
        </p:nvSpPr>
        <p:spPr>
          <a:xfrm>
            <a:off x="468313" y="1196975"/>
            <a:ext cx="8147050" cy="5111750"/>
          </a:xfrm>
        </p:spPr>
        <p:txBody>
          <a:bodyPr/>
          <a:lstStyle/>
          <a:p>
            <a:pPr marL="0" indent="0">
              <a:lnSpc>
                <a:spcPts val="2000"/>
              </a:lnSpc>
              <a:spcAft>
                <a:spcPts val="0"/>
              </a:spcAft>
              <a:buFont typeface="Wingdings" panose="05000000000000000000" pitchFamily="2" charset="2"/>
              <a:buNone/>
              <a:defRPr/>
            </a:pPr>
            <a:r>
              <a:rPr lang="zh-TW" altLang="en-US" b="1" u="sng" dirty="0">
                <a:solidFill>
                  <a:srgbClr val="0000FF"/>
                </a:solidFill>
              </a:rPr>
              <a:t>簽陳核示事項補充說明</a:t>
            </a:r>
            <a:endParaRPr lang="en-US" altLang="zh-TW" b="1" kern="100" dirty="0" smtClean="0">
              <a:latin typeface="Times New Roman"/>
              <a:ea typeface="標楷體"/>
            </a:endParaRPr>
          </a:p>
          <a:p>
            <a:pPr marL="266700" indent="-266700">
              <a:lnSpc>
                <a:spcPts val="3200"/>
              </a:lnSpc>
              <a:spcAft>
                <a:spcPts val="0"/>
              </a:spcAft>
              <a:defRPr/>
            </a:pPr>
            <a:r>
              <a:rPr lang="zh-TW" altLang="zh-TW" kern="100" dirty="0" smtClean="0">
                <a:latin typeface="Times New Roman"/>
                <a:ea typeface="標楷體"/>
              </a:rPr>
              <a:t>原</a:t>
            </a:r>
            <a:r>
              <a:rPr lang="zh-TW" altLang="zh-TW" kern="100" dirty="0">
                <a:latin typeface="Times New Roman"/>
                <a:ea typeface="標楷體"/>
              </a:rPr>
              <a:t>已簽准且持續聘用到年底甚至跨到明年之各單位或各計畫之兼任助理</a:t>
            </a:r>
            <a:r>
              <a:rPr lang="en-US" altLang="zh-TW" kern="100" dirty="0">
                <a:latin typeface="Times New Roman"/>
                <a:ea typeface="標楷體"/>
              </a:rPr>
              <a:t>,</a:t>
            </a:r>
            <a:r>
              <a:rPr lang="zh-TW" altLang="zh-TW" kern="100" dirty="0" smtClean="0">
                <a:latin typeface="Times New Roman"/>
                <a:ea typeface="標楷體"/>
              </a:rPr>
              <a:t>請務必</a:t>
            </a:r>
            <a:r>
              <a:rPr lang="zh-TW" altLang="en-US" kern="100" dirty="0" smtClean="0">
                <a:latin typeface="Times New Roman"/>
                <a:ea typeface="標楷體"/>
              </a:rPr>
              <a:t>最慢</a:t>
            </a:r>
            <a:r>
              <a:rPr lang="zh-TW" altLang="zh-TW" kern="100" dirty="0" smtClean="0">
                <a:latin typeface="Times New Roman"/>
                <a:ea typeface="標楷體"/>
              </a:rPr>
              <a:t>於</a:t>
            </a:r>
            <a:r>
              <a:rPr lang="en-US" altLang="zh-TW" b="1" kern="100" dirty="0">
                <a:solidFill>
                  <a:srgbClr val="FF0000"/>
                </a:solidFill>
                <a:latin typeface="Times New Roman"/>
                <a:ea typeface="標楷體"/>
              </a:rPr>
              <a:t>104</a:t>
            </a:r>
            <a:r>
              <a:rPr lang="zh-TW" altLang="zh-TW" b="1" kern="100" dirty="0">
                <a:solidFill>
                  <a:srgbClr val="FF0000"/>
                </a:solidFill>
                <a:latin typeface="Times New Roman"/>
                <a:ea typeface="標楷體"/>
              </a:rPr>
              <a:t>年</a:t>
            </a:r>
            <a:r>
              <a:rPr lang="en-US" altLang="zh-TW" b="1" kern="100" dirty="0">
                <a:solidFill>
                  <a:srgbClr val="FF0000"/>
                </a:solidFill>
                <a:latin typeface="Times New Roman"/>
                <a:ea typeface="標楷體"/>
              </a:rPr>
              <a:t>10</a:t>
            </a:r>
            <a:r>
              <a:rPr lang="zh-TW" altLang="zh-TW" b="1" kern="100" dirty="0">
                <a:solidFill>
                  <a:srgbClr val="FF0000"/>
                </a:solidFill>
                <a:latin typeface="Times New Roman"/>
                <a:ea typeface="標楷體"/>
              </a:rPr>
              <a:t>月</a:t>
            </a:r>
            <a:r>
              <a:rPr lang="en-US" altLang="zh-TW" b="1" kern="100" dirty="0">
                <a:solidFill>
                  <a:srgbClr val="FF0000"/>
                </a:solidFill>
                <a:latin typeface="Times New Roman"/>
                <a:ea typeface="標楷體"/>
              </a:rPr>
              <a:t>1</a:t>
            </a:r>
            <a:r>
              <a:rPr lang="zh-TW" altLang="zh-TW" b="1" kern="100" dirty="0">
                <a:solidFill>
                  <a:srgbClr val="FF0000"/>
                </a:solidFill>
                <a:latin typeface="Times New Roman"/>
                <a:ea typeface="標楷體"/>
              </a:rPr>
              <a:t>日正式實施日中午</a:t>
            </a:r>
            <a:r>
              <a:rPr lang="en-US" altLang="zh-TW" b="1" kern="100" dirty="0">
                <a:solidFill>
                  <a:srgbClr val="FF0000"/>
                </a:solidFill>
                <a:latin typeface="Times New Roman"/>
                <a:ea typeface="標楷體"/>
              </a:rPr>
              <a:t>12</a:t>
            </a:r>
            <a:r>
              <a:rPr lang="zh-TW" altLang="zh-TW" b="1" kern="100" dirty="0">
                <a:solidFill>
                  <a:srgbClr val="FF0000"/>
                </a:solidFill>
                <a:latin typeface="Times New Roman"/>
                <a:ea typeface="標楷體"/>
              </a:rPr>
              <a:t>點以前</a:t>
            </a:r>
            <a:r>
              <a:rPr lang="zh-TW" altLang="zh-TW" kern="100" dirty="0">
                <a:latin typeface="Times New Roman"/>
                <a:ea typeface="標楷體"/>
              </a:rPr>
              <a:t>，檢附</a:t>
            </a:r>
            <a:r>
              <a:rPr lang="zh-TW" altLang="zh-TW" b="1" kern="100" dirty="0">
                <a:latin typeface="Times New Roman"/>
                <a:ea typeface="新細明體"/>
              </a:rPr>
              <a:t>「</a:t>
            </a:r>
            <a:r>
              <a:rPr lang="zh-TW" altLang="zh-TW" b="1" kern="100" dirty="0">
                <a:latin typeface="Times New Roman"/>
                <a:ea typeface="標楷體"/>
              </a:rPr>
              <a:t>已簽准之簽陳</a:t>
            </a:r>
            <a:r>
              <a:rPr lang="zh-TW" altLang="zh-TW" b="1" kern="100" dirty="0">
                <a:latin typeface="Times New Roman"/>
                <a:ea typeface="新細明體"/>
              </a:rPr>
              <a:t>」</a:t>
            </a:r>
            <a:r>
              <a:rPr lang="zh-TW" altLang="zh-TW" kern="100" dirty="0">
                <a:latin typeface="Times New Roman"/>
                <a:ea typeface="標楷體"/>
              </a:rPr>
              <a:t>及</a:t>
            </a:r>
            <a:r>
              <a:rPr lang="zh-TW" altLang="zh-TW" b="1" kern="100" dirty="0">
                <a:latin typeface="Times New Roman"/>
                <a:ea typeface="標楷體"/>
              </a:rPr>
              <a:t>「兼任助理學習與勞僱型態暨個人基本資料表」</a:t>
            </a:r>
            <a:r>
              <a:rPr lang="en-US" altLang="zh-TW" b="1" kern="100" dirty="0">
                <a:latin typeface="Times New Roman"/>
                <a:ea typeface="標楷體"/>
              </a:rPr>
              <a:t>(</a:t>
            </a:r>
            <a:r>
              <a:rPr lang="zh-TW" altLang="zh-TW" b="1" kern="100" dirty="0">
                <a:latin typeface="Times New Roman"/>
                <a:ea typeface="標楷體"/>
              </a:rPr>
              <a:t>每一欄位須填清楚</a:t>
            </a:r>
            <a:r>
              <a:rPr lang="en-US" altLang="zh-TW" b="1" kern="100" dirty="0">
                <a:latin typeface="Times New Roman"/>
                <a:ea typeface="標楷體"/>
              </a:rPr>
              <a:t>)</a:t>
            </a:r>
            <a:r>
              <a:rPr lang="zh-TW" altLang="zh-TW" kern="100" dirty="0">
                <a:latin typeface="Times New Roman"/>
                <a:ea typeface="標楷體"/>
              </a:rPr>
              <a:t>，依</a:t>
            </a:r>
            <a:r>
              <a:rPr lang="zh-TW" altLang="zh-TW" b="1" kern="100" dirty="0">
                <a:latin typeface="Times New Roman"/>
                <a:ea typeface="標楷體"/>
              </a:rPr>
              <a:t>「單位</a:t>
            </a:r>
            <a:r>
              <a:rPr lang="en-US" altLang="zh-TW" b="1" kern="100" dirty="0">
                <a:latin typeface="Times New Roman"/>
                <a:ea typeface="標楷體"/>
              </a:rPr>
              <a:t>(</a:t>
            </a:r>
            <a:r>
              <a:rPr lang="zh-TW" altLang="zh-TW" b="1" kern="100" dirty="0">
                <a:latin typeface="Times New Roman"/>
                <a:ea typeface="標楷體"/>
              </a:rPr>
              <a:t>計畫</a:t>
            </a:r>
            <a:r>
              <a:rPr lang="en-US" altLang="zh-TW" b="1" kern="100" dirty="0">
                <a:latin typeface="Times New Roman"/>
                <a:ea typeface="標楷體"/>
              </a:rPr>
              <a:t>)</a:t>
            </a:r>
            <a:r>
              <a:rPr lang="zh-TW" altLang="zh-TW" b="1" kern="100" dirty="0">
                <a:latin typeface="Times New Roman"/>
                <a:ea typeface="標楷體"/>
              </a:rPr>
              <a:t>兼任助理加退保相關注意事項」</a:t>
            </a:r>
            <a:r>
              <a:rPr lang="zh-TW" altLang="zh-TW" kern="100" dirty="0">
                <a:latin typeface="Times New Roman"/>
                <a:ea typeface="標楷體"/>
              </a:rPr>
              <a:t>進入</a:t>
            </a:r>
            <a:r>
              <a:rPr lang="zh-TW" altLang="zh-TW" b="1" kern="100" dirty="0">
                <a:latin typeface="Times New Roman"/>
                <a:ea typeface="標楷體"/>
              </a:rPr>
              <a:t>「兼任助理管理暨加退保系統」</a:t>
            </a:r>
            <a:r>
              <a:rPr lang="zh-TW" altLang="zh-TW" kern="100" dirty="0">
                <a:latin typeface="Times New Roman"/>
                <a:ea typeface="標楷體"/>
              </a:rPr>
              <a:t>填寫加保</a:t>
            </a:r>
            <a:r>
              <a:rPr lang="zh-TW" altLang="zh-TW" kern="100" dirty="0" smtClean="0">
                <a:latin typeface="Times New Roman"/>
                <a:ea typeface="標楷體"/>
              </a:rPr>
              <a:t>資料</a:t>
            </a:r>
            <a:r>
              <a:rPr lang="en-US" altLang="zh-TW" kern="100" dirty="0" smtClean="0">
                <a:latin typeface="Times New Roman"/>
                <a:ea typeface="標楷體"/>
              </a:rPr>
              <a:t>(</a:t>
            </a:r>
            <a:r>
              <a:rPr lang="zh-TW" altLang="en-US" kern="100" dirty="0" smtClean="0">
                <a:latin typeface="Times New Roman"/>
                <a:ea typeface="標楷體"/>
              </a:rPr>
              <a:t>此二項須匯入系統</a:t>
            </a:r>
            <a:r>
              <a:rPr lang="en-US" altLang="zh-TW" kern="100" dirty="0" smtClean="0">
                <a:latin typeface="Times New Roman"/>
                <a:ea typeface="標楷體"/>
              </a:rPr>
              <a:t>)</a:t>
            </a:r>
            <a:r>
              <a:rPr lang="zh-TW" altLang="zh-TW" kern="100" dirty="0" smtClean="0">
                <a:latin typeface="Times New Roman"/>
                <a:ea typeface="標楷體"/>
              </a:rPr>
              <a:t>。</a:t>
            </a:r>
            <a:r>
              <a:rPr lang="zh-TW" altLang="zh-TW" b="1" kern="100" dirty="0">
                <a:solidFill>
                  <a:srgbClr val="0000FF"/>
                </a:solidFill>
                <a:latin typeface="Times New Roman"/>
                <a:ea typeface="標楷體"/>
              </a:rPr>
              <a:t>本室會於</a:t>
            </a:r>
            <a:r>
              <a:rPr lang="en-US" altLang="zh-TW" b="1" kern="100" dirty="0">
                <a:solidFill>
                  <a:srgbClr val="0000FF"/>
                </a:solidFill>
                <a:latin typeface="Times New Roman"/>
                <a:ea typeface="標楷體"/>
              </a:rPr>
              <a:t>104</a:t>
            </a:r>
            <a:r>
              <a:rPr lang="zh-TW" altLang="zh-TW" b="1" kern="100" dirty="0">
                <a:solidFill>
                  <a:srgbClr val="0000FF"/>
                </a:solidFill>
                <a:latin typeface="Times New Roman"/>
                <a:ea typeface="標楷體"/>
              </a:rPr>
              <a:t>年</a:t>
            </a:r>
            <a:r>
              <a:rPr lang="en-US" altLang="zh-TW" b="1" kern="100" dirty="0">
                <a:solidFill>
                  <a:srgbClr val="0000FF"/>
                </a:solidFill>
                <a:latin typeface="Times New Roman"/>
                <a:ea typeface="標楷體"/>
              </a:rPr>
              <a:t>10</a:t>
            </a:r>
            <a:r>
              <a:rPr lang="zh-TW" altLang="zh-TW" b="1" kern="100" dirty="0">
                <a:solidFill>
                  <a:srgbClr val="0000FF"/>
                </a:solidFill>
                <a:latin typeface="Times New Roman"/>
                <a:ea typeface="標楷體"/>
              </a:rPr>
              <a:t>月</a:t>
            </a:r>
            <a:r>
              <a:rPr lang="en-US" altLang="zh-TW" b="1" kern="100" dirty="0">
                <a:solidFill>
                  <a:srgbClr val="0000FF"/>
                </a:solidFill>
                <a:latin typeface="Times New Roman"/>
                <a:ea typeface="標楷體"/>
              </a:rPr>
              <a:t>1</a:t>
            </a:r>
            <a:r>
              <a:rPr lang="zh-TW" altLang="zh-TW" b="1" kern="100" dirty="0">
                <a:solidFill>
                  <a:srgbClr val="0000FF"/>
                </a:solidFill>
                <a:latin typeface="Times New Roman"/>
                <a:ea typeface="標楷體"/>
              </a:rPr>
              <a:t>日正式實施日前</a:t>
            </a:r>
            <a:r>
              <a:rPr lang="en-US" altLang="zh-TW" b="1" kern="100" dirty="0">
                <a:solidFill>
                  <a:srgbClr val="0000FF"/>
                </a:solidFill>
                <a:latin typeface="Times New Roman"/>
                <a:ea typeface="標楷體"/>
              </a:rPr>
              <a:t>3~4</a:t>
            </a:r>
            <a:r>
              <a:rPr lang="zh-TW" altLang="zh-TW" b="1" kern="100" dirty="0">
                <a:solidFill>
                  <a:srgbClr val="0000FF"/>
                </a:solidFill>
                <a:latin typeface="Times New Roman"/>
                <a:ea typeface="標楷體"/>
              </a:rPr>
              <a:t>天即開放系統方便大家開始上網填寫</a:t>
            </a:r>
            <a:r>
              <a:rPr lang="zh-TW" altLang="zh-TW" b="1" kern="100" dirty="0">
                <a:solidFill>
                  <a:srgbClr val="0000FF"/>
                </a:solidFill>
                <a:latin typeface="Times New Roman"/>
                <a:ea typeface="新細明體"/>
              </a:rPr>
              <a:t>，</a:t>
            </a:r>
            <a:r>
              <a:rPr lang="zh-TW" altLang="zh-TW" b="1" kern="100" dirty="0">
                <a:solidFill>
                  <a:srgbClr val="0000FF"/>
                </a:solidFill>
                <a:latin typeface="Times New Roman"/>
                <a:ea typeface="標楷體"/>
              </a:rPr>
              <a:t>加保生效起始日為</a:t>
            </a:r>
            <a:r>
              <a:rPr lang="en-US" altLang="zh-TW" b="1" kern="100" dirty="0">
                <a:solidFill>
                  <a:srgbClr val="0000FF"/>
                </a:solidFill>
                <a:latin typeface="Times New Roman"/>
                <a:ea typeface="標楷體"/>
              </a:rPr>
              <a:t>104</a:t>
            </a:r>
            <a:r>
              <a:rPr lang="zh-TW" altLang="zh-TW" b="1" kern="100" dirty="0">
                <a:solidFill>
                  <a:srgbClr val="0000FF"/>
                </a:solidFill>
                <a:latin typeface="Times New Roman"/>
                <a:ea typeface="標楷體"/>
              </a:rPr>
              <a:t>年</a:t>
            </a:r>
            <a:r>
              <a:rPr lang="en-US" altLang="zh-TW" b="1" kern="100" dirty="0">
                <a:solidFill>
                  <a:srgbClr val="0000FF"/>
                </a:solidFill>
                <a:latin typeface="Times New Roman"/>
                <a:ea typeface="標楷體"/>
              </a:rPr>
              <a:t>10</a:t>
            </a:r>
            <a:r>
              <a:rPr lang="zh-TW" altLang="zh-TW" b="1" kern="100" dirty="0">
                <a:solidFill>
                  <a:srgbClr val="0000FF"/>
                </a:solidFill>
                <a:latin typeface="Times New Roman"/>
                <a:ea typeface="標楷體"/>
              </a:rPr>
              <a:t>月</a:t>
            </a:r>
            <a:r>
              <a:rPr lang="en-US" altLang="zh-TW" b="1" kern="100" dirty="0">
                <a:solidFill>
                  <a:srgbClr val="0000FF"/>
                </a:solidFill>
                <a:latin typeface="Times New Roman"/>
                <a:ea typeface="標楷體"/>
              </a:rPr>
              <a:t>1</a:t>
            </a:r>
            <a:r>
              <a:rPr lang="zh-TW" altLang="zh-TW" b="1" kern="100" dirty="0">
                <a:solidFill>
                  <a:srgbClr val="0000FF"/>
                </a:solidFill>
                <a:latin typeface="Times New Roman"/>
                <a:ea typeface="標楷體"/>
              </a:rPr>
              <a:t>日</a:t>
            </a:r>
            <a:r>
              <a:rPr lang="zh-TW" altLang="zh-TW" b="1" kern="100" dirty="0">
                <a:solidFill>
                  <a:srgbClr val="0000FF"/>
                </a:solidFill>
                <a:latin typeface="Times New Roman"/>
                <a:ea typeface="新細明體"/>
              </a:rPr>
              <a:t>。</a:t>
            </a:r>
            <a:endParaRPr lang="zh-TW" altLang="zh-TW" sz="2400" kern="100" dirty="0">
              <a:latin typeface="Times New Roman"/>
              <a:ea typeface="新細明體"/>
            </a:endParaRPr>
          </a:p>
          <a:p>
            <a:pPr>
              <a:lnSpc>
                <a:spcPts val="3200"/>
              </a:lnSpc>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r>
              <a:rPr lang="zh-TW" altLang="en-US" sz="3200" smtClean="0">
                <a:solidFill>
                  <a:srgbClr val="0000FF"/>
                </a:solidFill>
                <a:effectLst/>
              </a:rPr>
              <a:t>再次提醒重點步驟</a:t>
            </a:r>
            <a:r>
              <a:rPr lang="en-US" altLang="zh-TW" sz="3200" smtClean="0">
                <a:solidFill>
                  <a:srgbClr val="0000FF"/>
                </a:solidFill>
                <a:effectLst/>
              </a:rPr>
              <a:t>!!</a:t>
            </a:r>
            <a:endParaRPr lang="zh-TW" altLang="en-US" sz="3200" smtClean="0">
              <a:solidFill>
                <a:srgbClr val="0000FF"/>
              </a:solidFill>
              <a:effectLst/>
            </a:endParaRPr>
          </a:p>
        </p:txBody>
      </p:sp>
      <p:graphicFrame>
        <p:nvGraphicFramePr>
          <p:cNvPr id="5" name="內容版面配置區 4"/>
          <p:cNvGraphicFramePr>
            <a:graphicFrameLocks noGrp="1"/>
          </p:cNvGraphicFramePr>
          <p:nvPr>
            <p:ph idx="1"/>
          </p:nvPr>
        </p:nvGraphicFramePr>
        <p:xfrm>
          <a:off x="539750" y="1612900"/>
          <a:ext cx="8147050" cy="4911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五角星形 1"/>
          <p:cNvSpPr/>
          <p:nvPr/>
        </p:nvSpPr>
        <p:spPr bwMode="auto">
          <a:xfrm>
            <a:off x="7138988" y="2781300"/>
            <a:ext cx="914400" cy="625475"/>
          </a:xfrm>
          <a:prstGeom prst="star5">
            <a:avLst/>
          </a:prstGeom>
          <a:solidFill>
            <a:schemeClr val="accent2"/>
          </a:solidFill>
          <a:ln w="9525" cap="flat" cmpd="sng" algn="ctr">
            <a:solidFill>
              <a:srgbClr val="FF3399"/>
            </a:solidFill>
            <a:prstDash val="solid"/>
            <a:round/>
            <a:headEnd type="none" w="med" len="med"/>
            <a:tailEnd type="none" w="med" len="med"/>
          </a:ln>
          <a:effectLst/>
        </p:spPr>
        <p:txBody>
          <a:bodyPr/>
          <a:lstStyle/>
          <a:p>
            <a:pPr eaLnBrk="0" hangingPunct="0">
              <a:defRPr/>
            </a:pPr>
            <a:endParaRPr kumimoji="0" lang="zh-TW" altLang="en-US"/>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WordArt 5"/>
          <p:cNvSpPr>
            <a:spLocks noChangeArrowheads="1" noChangeShapeType="1" noTextEdit="1"/>
          </p:cNvSpPr>
          <p:nvPr/>
        </p:nvSpPr>
        <p:spPr bwMode="auto">
          <a:xfrm>
            <a:off x="2051050" y="2420938"/>
            <a:ext cx="4989513" cy="863600"/>
          </a:xfrm>
          <a:prstGeom prst="rect">
            <a:avLst/>
          </a:prstGeom>
        </p:spPr>
        <p:txBody>
          <a:bodyPr wrap="none" fromWordArt="1">
            <a:prstTxWarp prst="textPlain">
              <a:avLst>
                <a:gd name="adj" fmla="val 50000"/>
              </a:avLst>
            </a:prstTxWarp>
          </a:bodyPr>
          <a:lstStyle/>
          <a:p>
            <a:pPr algn="ctr"/>
            <a:r>
              <a:rPr lang="en-US" altLang="zh-TW" sz="6000" kern="10">
                <a:ln w="31750">
                  <a:solidFill>
                    <a:schemeClr val="tx2"/>
                  </a:solidFill>
                  <a:round/>
                  <a:headEnd/>
                  <a:tailEnd/>
                </a:ln>
                <a:solidFill>
                  <a:srgbClr val="003366"/>
                </a:solidFill>
                <a:effectLst>
                  <a:outerShdw dist="35921" dir="2700000" algn="ctr" rotWithShape="0">
                    <a:srgbClr val="808080">
                      <a:alpha val="79999"/>
                    </a:srgbClr>
                  </a:outerShdw>
                </a:effectLst>
                <a:latin typeface="Arial Black" panose="020B0A04020102020204" pitchFamily="34" charset="0"/>
              </a:rPr>
              <a:t>SMART MU</a:t>
            </a:r>
            <a:endParaRPr lang="zh-TW" altLang="en-US" sz="6000" kern="10">
              <a:ln w="31750">
                <a:solidFill>
                  <a:schemeClr val="tx2"/>
                </a:solidFill>
                <a:round/>
                <a:headEnd/>
                <a:tailEnd/>
              </a:ln>
              <a:solidFill>
                <a:srgbClr val="003366"/>
              </a:solidFill>
              <a:effectLst>
                <a:outerShdw dist="35921" dir="2700000" algn="ctr" rotWithShape="0">
                  <a:srgbClr val="808080">
                    <a:alpha val="79999"/>
                  </a:srgbClr>
                </a:outerShdw>
              </a:effectLst>
              <a:latin typeface="Arial Black" panose="020B0A04020102020204" pitchFamily="34" charset="0"/>
            </a:endParaRPr>
          </a:p>
        </p:txBody>
      </p:sp>
      <p:sp>
        <p:nvSpPr>
          <p:cNvPr id="78854" name="WordArt 6"/>
          <p:cNvSpPr>
            <a:spLocks noChangeArrowheads="1" noChangeShapeType="1" noTextEdit="1"/>
          </p:cNvSpPr>
          <p:nvPr/>
        </p:nvSpPr>
        <p:spPr bwMode="auto">
          <a:xfrm>
            <a:off x="2411413" y="3579813"/>
            <a:ext cx="4249737" cy="641350"/>
          </a:xfrm>
          <a:prstGeom prst="rect">
            <a:avLst/>
          </a:prstGeom>
        </p:spPr>
        <p:txBody>
          <a:bodyPr wrap="none" fromWordArt="1">
            <a:prstTxWarp prst="textPlain">
              <a:avLst>
                <a:gd name="adj" fmla="val 50000"/>
              </a:avLst>
            </a:prstTxWarp>
          </a:bodyPr>
          <a:lstStyle/>
          <a:p>
            <a:pPr algn="ctr"/>
            <a:r>
              <a:rPr lang="en-US" altLang="zh-TW" sz="4800" kern="10">
                <a:ln w="28575">
                  <a:solidFill>
                    <a:schemeClr val="tx2"/>
                  </a:solidFill>
                  <a:round/>
                  <a:headEnd/>
                  <a:tailEnd/>
                </a:ln>
                <a:solidFill>
                  <a:srgbClr val="003366"/>
                </a:solidFill>
                <a:effectLst>
                  <a:outerShdw dist="35921" dir="2700000" algn="ctr" rotWithShape="0">
                    <a:srgbClr val="808080">
                      <a:alpha val="79999"/>
                    </a:srgbClr>
                  </a:outerShdw>
                </a:effectLst>
                <a:latin typeface="Arial Black" panose="020B0A04020102020204" pitchFamily="34" charset="0"/>
              </a:rPr>
              <a:t>THANK YOU</a:t>
            </a:r>
            <a:endParaRPr lang="zh-TW" altLang="en-US" sz="4800" kern="10">
              <a:ln w="28575">
                <a:solidFill>
                  <a:schemeClr val="tx2"/>
                </a:solidFill>
                <a:round/>
                <a:headEnd/>
                <a:tailEnd/>
              </a:ln>
              <a:solidFill>
                <a:srgbClr val="003366"/>
              </a:solidFill>
              <a:effectLst>
                <a:outerShdw dist="35921" dir="2700000" algn="ctr" rotWithShape="0">
                  <a:srgbClr val="808080">
                    <a:alpha val="79999"/>
                  </a:srgbClr>
                </a:outerShdw>
              </a:effectLst>
              <a:latin typeface="Arial Black" panose="020B0A04020102020204"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nodeType="withEffect">
                                  <p:stCondLst>
                                    <p:cond delay="0"/>
                                  </p:stCondLst>
                                  <p:childTnLst>
                                    <p:set>
                                      <p:cBhvr>
                                        <p:cTn id="6" dur="1" fill="hold">
                                          <p:stCondLst>
                                            <p:cond delay="0"/>
                                          </p:stCondLst>
                                        </p:cTn>
                                        <p:tgtEl>
                                          <p:spTgt spid="78853"/>
                                        </p:tgtEl>
                                        <p:attrNameLst>
                                          <p:attrName>style.visibility</p:attrName>
                                        </p:attrNameLst>
                                      </p:cBhvr>
                                      <p:to>
                                        <p:strVal val="visible"/>
                                      </p:to>
                                    </p:set>
                                    <p:animEffect transition="in" filter="randombar(horizontal)">
                                      <p:cBhvr>
                                        <p:cTn id="7" dur="500"/>
                                        <p:tgtEl>
                                          <p:spTgt spid="78853"/>
                                        </p:tgtEl>
                                      </p:cBhvr>
                                    </p:animEffect>
                                  </p:childTnLst>
                                </p:cTn>
                              </p:par>
                            </p:childTnLst>
                          </p:cTn>
                        </p:par>
                        <p:par>
                          <p:cTn id="8" fill="hold" nodeType="afterGroup">
                            <p:stCondLst>
                              <p:cond delay="500"/>
                            </p:stCondLst>
                            <p:childTnLst>
                              <p:par>
                                <p:cTn id="9" presetID="14" presetClass="entr" presetSubtype="10" fill="hold" nodeType="afterEffect">
                                  <p:stCondLst>
                                    <p:cond delay="0"/>
                                  </p:stCondLst>
                                  <p:childTnLst>
                                    <p:set>
                                      <p:cBhvr>
                                        <p:cTn id="10" dur="1" fill="hold">
                                          <p:stCondLst>
                                            <p:cond delay="0"/>
                                          </p:stCondLst>
                                        </p:cTn>
                                        <p:tgtEl>
                                          <p:spTgt spid="78854"/>
                                        </p:tgtEl>
                                        <p:attrNameLst>
                                          <p:attrName>style.visibility</p:attrName>
                                        </p:attrNameLst>
                                      </p:cBhvr>
                                      <p:to>
                                        <p:strVal val="visible"/>
                                      </p:to>
                                    </p:set>
                                    <p:animEffect transition="in" filter="randombar(horizontal)">
                                      <p:cBhvr>
                                        <p:cTn id="11" dur="500"/>
                                        <p:tgtEl>
                                          <p:spTgt spid="78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內容版面配置區 2"/>
          <p:cNvSpPr>
            <a:spLocks noGrp="1"/>
          </p:cNvSpPr>
          <p:nvPr>
            <p:ph idx="1"/>
          </p:nvPr>
        </p:nvSpPr>
        <p:spPr/>
        <p:txBody>
          <a:bodyPr/>
          <a:lstStyle/>
          <a:p>
            <a:pPr eaLnBrk="1" fontAlgn="ctr" hangingPunct="1"/>
            <a:r>
              <a:rPr lang="zh-TW" altLang="zh-TW" smtClean="0"/>
              <a:t>教育部</a:t>
            </a:r>
            <a:r>
              <a:rPr lang="en-US" altLang="zh-TW" smtClean="0"/>
              <a:t>104</a:t>
            </a:r>
            <a:r>
              <a:rPr lang="zh-TW" altLang="zh-TW" smtClean="0"/>
              <a:t>年</a:t>
            </a:r>
            <a:r>
              <a:rPr lang="en-US" altLang="zh-TW" smtClean="0"/>
              <a:t>06</a:t>
            </a:r>
            <a:r>
              <a:rPr lang="zh-TW" altLang="zh-TW" smtClean="0"/>
              <a:t>月</a:t>
            </a:r>
            <a:r>
              <a:rPr lang="en-US" altLang="zh-TW" smtClean="0"/>
              <a:t>17</a:t>
            </a:r>
            <a:r>
              <a:rPr lang="zh-TW" altLang="zh-TW" smtClean="0"/>
              <a:t>日臺教高</a:t>
            </a:r>
            <a:r>
              <a:rPr lang="en-US" altLang="zh-TW" smtClean="0"/>
              <a:t>(</a:t>
            </a:r>
            <a:r>
              <a:rPr lang="zh-TW" altLang="zh-TW" smtClean="0"/>
              <a:t>五</a:t>
            </a:r>
            <a:r>
              <a:rPr lang="en-US" altLang="zh-TW" smtClean="0"/>
              <a:t>)</a:t>
            </a:r>
            <a:r>
              <a:rPr lang="zh-TW" altLang="zh-TW" smtClean="0"/>
              <a:t>字第</a:t>
            </a:r>
            <a:r>
              <a:rPr lang="en-US" altLang="zh-TW" smtClean="0"/>
              <a:t>1040063697</a:t>
            </a:r>
            <a:r>
              <a:rPr lang="zh-TW" altLang="zh-TW" smtClean="0"/>
              <a:t>號函</a:t>
            </a:r>
            <a:r>
              <a:rPr lang="zh-TW" altLang="en-US" smtClean="0"/>
              <a:t>檢附之</a:t>
            </a:r>
            <a:r>
              <a:rPr lang="zh-TW" altLang="zh-TW" b="1" smtClean="0"/>
              <a:t>「專科以上學校強化學生兼任助理學習與勞動權益保障處理原則」</a:t>
            </a:r>
            <a:r>
              <a:rPr lang="zh-TW" altLang="en-US" b="1" smtClean="0"/>
              <a:t>及</a:t>
            </a:r>
            <a:r>
              <a:rPr lang="zh-TW" altLang="zh-TW" smtClean="0"/>
              <a:t>勞動部</a:t>
            </a:r>
            <a:r>
              <a:rPr lang="en-US" altLang="zh-TW" smtClean="0"/>
              <a:t>104</a:t>
            </a:r>
            <a:r>
              <a:rPr lang="zh-TW" altLang="zh-TW" smtClean="0"/>
              <a:t>年</a:t>
            </a:r>
            <a:r>
              <a:rPr lang="en-US" altLang="zh-TW" smtClean="0"/>
              <a:t>7</a:t>
            </a:r>
            <a:r>
              <a:rPr lang="zh-TW" altLang="zh-TW" smtClean="0"/>
              <a:t>月</a:t>
            </a:r>
            <a:r>
              <a:rPr lang="en-US" altLang="zh-TW" smtClean="0"/>
              <a:t>2</a:t>
            </a:r>
            <a:r>
              <a:rPr lang="zh-TW" altLang="zh-TW" smtClean="0"/>
              <a:t>日臺教高</a:t>
            </a:r>
            <a:r>
              <a:rPr lang="en-US" altLang="zh-TW" smtClean="0"/>
              <a:t>(</a:t>
            </a:r>
            <a:r>
              <a:rPr lang="zh-TW" altLang="zh-TW" smtClean="0"/>
              <a:t>五</a:t>
            </a:r>
            <a:r>
              <a:rPr lang="en-US" altLang="zh-TW" smtClean="0"/>
              <a:t>)</a:t>
            </a:r>
            <a:r>
              <a:rPr lang="zh-TW" altLang="zh-TW" smtClean="0"/>
              <a:t>字第</a:t>
            </a:r>
            <a:r>
              <a:rPr lang="en-US" altLang="zh-TW" smtClean="0"/>
              <a:t>1040083671</a:t>
            </a:r>
            <a:r>
              <a:rPr lang="zh-TW" altLang="zh-TW" smtClean="0"/>
              <a:t>號函</a:t>
            </a:r>
            <a:r>
              <a:rPr lang="zh-TW" altLang="en-US" smtClean="0"/>
              <a:t>檢附之</a:t>
            </a:r>
            <a:r>
              <a:rPr lang="zh-TW" altLang="zh-TW" b="1" smtClean="0"/>
              <a:t>「專科以上學校兼任助理勞動權益保障指導原則」</a:t>
            </a:r>
            <a:r>
              <a:rPr lang="zh-TW" altLang="en-US" b="1" smtClean="0">
                <a:latin typeface="新細明體" panose="02020500000000000000" pitchFamily="18" charset="-120"/>
                <a:ea typeface="新細明體" panose="02020500000000000000" pitchFamily="18" charset="-120"/>
              </a:rPr>
              <a:t>。</a:t>
            </a:r>
            <a:endParaRPr lang="en-US" altLang="zh-TW" b="1" smtClean="0"/>
          </a:p>
          <a:p>
            <a:pPr eaLnBrk="1" fontAlgn="ctr" hangingPunct="1"/>
            <a:r>
              <a:rPr lang="zh-TW" altLang="zh-TW" smtClean="0"/>
              <a:t>本校訂出</a:t>
            </a:r>
            <a:r>
              <a:rPr lang="zh-TW" altLang="zh-TW" b="1" smtClean="0">
                <a:hlinkClick r:id="rId2" action="ppaction://hlinkfile"/>
              </a:rPr>
              <a:t>「美和學校財團法人美和科技大學學生兼任助理學習與勞動權益保障處理要點」</a:t>
            </a:r>
            <a:r>
              <a:rPr lang="zh-TW" altLang="zh-TW" smtClean="0"/>
              <a:t>，將兼任助理分為</a:t>
            </a:r>
            <a:r>
              <a:rPr lang="zh-TW" altLang="zh-TW" b="1" smtClean="0">
                <a:solidFill>
                  <a:srgbClr val="0070C0"/>
                </a:solidFill>
              </a:rPr>
              <a:t>「學習型」</a:t>
            </a:r>
            <a:r>
              <a:rPr lang="zh-TW" altLang="zh-TW" smtClean="0"/>
              <a:t>與</a:t>
            </a:r>
            <a:r>
              <a:rPr lang="zh-TW" altLang="zh-TW" b="1" smtClean="0">
                <a:solidFill>
                  <a:srgbClr val="0070C0"/>
                </a:solidFill>
              </a:rPr>
              <a:t>「勞僱型」</a:t>
            </a:r>
            <a:r>
              <a:rPr lang="zh-TW" altLang="zh-TW" smtClean="0"/>
              <a:t>二類</a:t>
            </a:r>
            <a:r>
              <a:rPr lang="zh-TW" altLang="en-US" smtClean="0">
                <a:latin typeface="新細明體" panose="02020500000000000000" pitchFamily="18" charset="-120"/>
                <a:ea typeface="新細明體" panose="02020500000000000000" pitchFamily="18" charset="-120"/>
              </a:rPr>
              <a:t>。</a:t>
            </a:r>
            <a:endParaRPr lang="en-US" altLang="zh-TW" b="1" smtClean="0"/>
          </a:p>
          <a:p>
            <a:pPr eaLnBrk="1" fontAlgn="ctr" hangingPunct="1"/>
            <a:endParaRPr lang="zh-TW" altLang="zh-TW" smtClean="0"/>
          </a:p>
        </p:txBody>
      </p:sp>
      <p:sp>
        <p:nvSpPr>
          <p:cNvPr id="6147" name="Rectangle 2"/>
          <p:cNvSpPr>
            <a:spLocks noGrp="1" noChangeArrowheads="1"/>
          </p:cNvSpPr>
          <p:nvPr>
            <p:ph type="title"/>
          </p:nvPr>
        </p:nvSpPr>
        <p:spPr>
          <a:xfrm>
            <a:off x="1187450" y="115888"/>
            <a:ext cx="7561263" cy="838200"/>
          </a:xfrm>
          <a:noFill/>
          <a:extLst>
            <a:ext uri="{909E8E84-426E-40DD-AFC4-6F175D3DCCD1}">
              <a14:hiddenFill xmlns:a14="http://schemas.microsoft.com/office/drawing/2010/main">
                <a:solidFill>
                  <a:srgbClr val="FFFFFF"/>
                </a:solidFill>
              </a14:hiddenFill>
            </a:ext>
          </a:extLst>
        </p:spPr>
        <p:txBody>
          <a:bodyPr/>
          <a:lstStyle/>
          <a:p>
            <a:r>
              <a:rPr lang="zh-TW" altLang="en-US" sz="3200" smtClean="0">
                <a:solidFill>
                  <a:srgbClr val="0000FF"/>
                </a:solidFill>
                <a:effectLst/>
              </a:rPr>
              <a:t>辦理依據與訂定辦法</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zh-TW" altLang="en-US" sz="3200" smtClean="0">
                <a:solidFill>
                  <a:srgbClr val="0000FF"/>
                </a:solidFill>
                <a:effectLst/>
              </a:rPr>
              <a:t>兼任助理二大類型</a:t>
            </a:r>
          </a:p>
        </p:txBody>
      </p:sp>
      <p:sp>
        <p:nvSpPr>
          <p:cNvPr id="2" name="內容版面配置區 1"/>
          <p:cNvSpPr>
            <a:spLocks noGrp="1"/>
          </p:cNvSpPr>
          <p:nvPr>
            <p:ph idx="1"/>
          </p:nvPr>
        </p:nvSpPr>
        <p:spPr/>
        <p:txBody>
          <a:bodyPr/>
          <a:lstStyle/>
          <a:p>
            <a:pPr>
              <a:defRPr/>
            </a:pPr>
            <a:r>
              <a:rPr lang="zh-TW" altLang="zh-TW" b="1" u="sng" dirty="0" smtClean="0">
                <a:solidFill>
                  <a:srgbClr val="0070C0"/>
                </a:solidFill>
              </a:rPr>
              <a:t>「勞僱型」</a:t>
            </a:r>
            <a:r>
              <a:rPr lang="zh-TW" altLang="zh-TW" b="1" u="sng" dirty="0" smtClean="0"/>
              <a:t>兼任助理</a:t>
            </a:r>
            <a:r>
              <a:rPr lang="zh-TW" altLang="en-US" b="1" dirty="0" smtClean="0">
                <a:latin typeface="新細明體" pitchFamily="18" charset="-120"/>
                <a:ea typeface="新細明體" pitchFamily="18" charset="-120"/>
              </a:rPr>
              <a:t>：</a:t>
            </a:r>
            <a:r>
              <a:rPr lang="zh-TW" altLang="zh-TW" dirty="0" smtClean="0"/>
              <a:t>受學校僱用，並受學校或計畫主持人指揮監督，以從事勞務提供或協助計畫工作而獲致工資為目的者</a:t>
            </a:r>
            <a:r>
              <a:rPr lang="zh-TW" altLang="en-US" dirty="0" smtClean="0">
                <a:latin typeface="新細明體" pitchFamily="18" charset="-120"/>
                <a:ea typeface="新細明體" pitchFamily="18" charset="-120"/>
              </a:rPr>
              <a:t>。</a:t>
            </a:r>
            <a:endParaRPr lang="en-US" altLang="zh-TW" dirty="0" smtClean="0">
              <a:latin typeface="新細明體" pitchFamily="18" charset="-120"/>
              <a:ea typeface="新細明體" pitchFamily="18" charset="-120"/>
            </a:endParaRPr>
          </a:p>
          <a:p>
            <a:pPr>
              <a:defRPr/>
            </a:pPr>
            <a:r>
              <a:rPr lang="zh-TW" altLang="zh-TW" b="1" u="sng" dirty="0" smtClean="0">
                <a:solidFill>
                  <a:srgbClr val="0070C0"/>
                </a:solidFill>
              </a:rPr>
              <a:t>「學習型」</a:t>
            </a:r>
            <a:r>
              <a:rPr lang="zh-TW" altLang="zh-TW" b="1" u="sng" dirty="0" smtClean="0"/>
              <a:t>兼任助理</a:t>
            </a:r>
            <a:r>
              <a:rPr lang="zh-TW" altLang="en-US" b="1" dirty="0" smtClean="0">
                <a:latin typeface="新細明體" pitchFamily="18" charset="-120"/>
                <a:ea typeface="新細明體" pitchFamily="18" charset="-120"/>
              </a:rPr>
              <a:t>：</a:t>
            </a:r>
            <a:r>
              <a:rPr lang="zh-TW" altLang="zh-TW" dirty="0" smtClean="0"/>
              <a:t>屬課程學習</a:t>
            </a:r>
            <a:r>
              <a:rPr lang="en-US" altLang="zh-TW" dirty="0" smtClean="0"/>
              <a:t>(</a:t>
            </a:r>
            <a:r>
              <a:rPr lang="zh-TW" altLang="zh-TW" dirty="0" smtClean="0">
                <a:effectLst>
                  <a:outerShdw blurRad="38100" dist="38100" dir="2700000" algn="tl">
                    <a:srgbClr val="FFFFFF"/>
                  </a:outerShdw>
                </a:effectLst>
                <a:latin typeface="Calibri" pitchFamily="34" charset="0"/>
                <a:cs typeface="Times New Roman" pitchFamily="18" charset="0"/>
              </a:rPr>
              <a:t>指為課程、論文研究之一部分，或為畢業之條件</a:t>
            </a:r>
            <a:r>
              <a:rPr lang="en-US" altLang="zh-TW" dirty="0" smtClean="0"/>
              <a:t>)</a:t>
            </a:r>
            <a:r>
              <a:rPr lang="zh-TW" altLang="zh-TW" dirty="0" smtClean="0"/>
              <a:t>或服務學習等以學習為主要目的及範疇，未有學習活動以外之勞務提供或工作事實者。</a:t>
            </a:r>
            <a:endParaRPr lang="en-US" altLang="zh-TW" dirty="0" smtClean="0">
              <a:latin typeface="新細明體" pitchFamily="18" charset="-120"/>
              <a:ea typeface="新細明體" pitchFamily="18" charset="-120"/>
            </a:endParaRPr>
          </a:p>
          <a:p>
            <a:pPr>
              <a:buFont typeface="Wingdings" panose="05000000000000000000" pitchFamily="2" charset="2"/>
              <a:buNone/>
              <a:defRPr/>
            </a:pPr>
            <a:endParaRPr lang="en-US" altLang="zh-TW" dirty="0" smtClean="0">
              <a:latin typeface="新細明體" pitchFamily="18" charset="-120"/>
              <a:ea typeface="新細明體" pitchFamily="18" charset="-120"/>
            </a:endParaRPr>
          </a:p>
          <a:p>
            <a:pPr>
              <a:buFont typeface="Wingdings" panose="05000000000000000000" pitchFamily="2" charset="2"/>
              <a:buNone/>
              <a:defRPr/>
            </a:pPr>
            <a:r>
              <a:rPr lang="zh-TW" altLang="zh-TW" dirty="0" smtClean="0">
                <a:latin typeface="新細明體" pitchFamily="18" charset="-120"/>
                <a:ea typeface="新細明體" pitchFamily="18" charset="-120"/>
              </a:rPr>
              <a:t>*</a:t>
            </a:r>
            <a:r>
              <a:rPr lang="zh-TW" altLang="zh-TW" sz="2000" dirty="0" smtClean="0"/>
              <a:t>詳如本校「學生兼任助理學習與勞動權益保障處理要點」第三、四、五點辦理，聘用單位或計畫主持人應充分告知相關權利義務。</a:t>
            </a:r>
            <a:endParaRPr lang="zh-TW" altLang="en-US" sz="2000" dirty="0" smtClean="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標題 1"/>
          <p:cNvSpPr>
            <a:spLocks noGrp="1"/>
          </p:cNvSpPr>
          <p:nvPr>
            <p:ph type="title"/>
          </p:nvPr>
        </p:nvSpPr>
        <p:spPr/>
        <p:txBody>
          <a:bodyPr/>
          <a:lstStyle/>
          <a:p>
            <a:r>
              <a:rPr lang="zh-TW" altLang="en-US" sz="4000" smtClean="0">
                <a:solidFill>
                  <a:schemeClr val="bg2"/>
                </a:solidFill>
                <a:effectLst/>
              </a:rPr>
              <a:t>聘任流程圖</a:t>
            </a:r>
          </a:p>
        </p:txBody>
      </p:sp>
      <p:sp>
        <p:nvSpPr>
          <p:cNvPr id="8195" name="內容版面配置區 2"/>
          <p:cNvSpPr>
            <a:spLocks noGrp="1"/>
          </p:cNvSpPr>
          <p:nvPr>
            <p:ph idx="1"/>
          </p:nvPr>
        </p:nvSpPr>
        <p:spPr/>
        <p:txBody>
          <a:bodyPr/>
          <a:lstStyle/>
          <a:p>
            <a:r>
              <a:rPr lang="zh-TW" altLang="en-US" sz="3600" smtClean="0">
                <a:hlinkClick r:id="rId2" action="ppaction://hlinkfile"/>
              </a:rPr>
              <a:t>兼任助理聘任流程圖</a:t>
            </a:r>
            <a:endParaRPr lang="zh-TW" altLang="en-US" sz="360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smtClean="0">
                <a:solidFill>
                  <a:srgbClr val="0000FF"/>
                </a:solidFill>
                <a:effectLst/>
              </a:rPr>
              <a:t>聘任流程 </a:t>
            </a:r>
            <a:r>
              <a:rPr lang="en-US" altLang="zh-TW" sz="3200" dirty="0" smtClean="0">
                <a:solidFill>
                  <a:srgbClr val="0000FF"/>
                </a:solidFill>
                <a:effectLst/>
              </a:rPr>
              <a:t>(</a:t>
            </a:r>
            <a:r>
              <a:rPr lang="zh-TW" altLang="en-US" sz="3200" dirty="0" smtClean="0">
                <a:solidFill>
                  <a:srgbClr val="0000FF"/>
                </a:solidFill>
                <a:effectLst/>
              </a:rPr>
              <a:t>一</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a:xfrm>
            <a:off x="539750" y="1989138"/>
            <a:ext cx="8147050" cy="4535487"/>
          </a:xfrm>
        </p:spPr>
        <p:txBody>
          <a:bodyPr/>
          <a:lstStyle/>
          <a:p>
            <a:pPr>
              <a:defRPr/>
            </a:pPr>
            <a:r>
              <a:rPr lang="zh-TW" altLang="en-US" dirty="0" smtClean="0"/>
              <a:t>各單位或計劃主持人</a:t>
            </a:r>
            <a:r>
              <a:rPr lang="zh-TW" altLang="zh-TW" dirty="0" smtClean="0"/>
              <a:t>聘任</a:t>
            </a:r>
            <a:r>
              <a:rPr lang="zh-TW" altLang="zh-TW" dirty="0"/>
              <a:t>屬「勞僱型」之兼任助理、工讀生或臨時工</a:t>
            </a:r>
            <a:r>
              <a:rPr lang="en-US" altLang="zh-TW" dirty="0"/>
              <a:t>(</a:t>
            </a:r>
            <a:r>
              <a:rPr lang="zh-TW" altLang="zh-TW" dirty="0"/>
              <a:t>以下統稱兼任助理</a:t>
            </a:r>
            <a:r>
              <a:rPr lang="en-US" altLang="zh-TW" dirty="0"/>
              <a:t>)</a:t>
            </a:r>
            <a:r>
              <a:rPr lang="zh-TW" altLang="zh-TW" dirty="0"/>
              <a:t>時，應</a:t>
            </a:r>
            <a:r>
              <a:rPr lang="zh-TW" altLang="zh-TW" dirty="0" smtClean="0"/>
              <a:t>依</a:t>
            </a:r>
            <a:r>
              <a:rPr lang="zh-TW" altLang="en-US" dirty="0" smtClean="0"/>
              <a:t>本校</a:t>
            </a:r>
            <a:r>
              <a:rPr lang="zh-TW" altLang="en-US" b="1" dirty="0" smtClean="0">
                <a:solidFill>
                  <a:srgbClr val="FF0000"/>
                </a:solidFill>
                <a:latin typeface="新細明體"/>
                <a:ea typeface="新細明體"/>
                <a:hlinkClick r:id="rId2" action="ppaction://hlinkfile"/>
              </a:rPr>
              <a:t>「</a:t>
            </a:r>
            <a:r>
              <a:rPr lang="zh-TW" altLang="zh-TW" b="1" dirty="0" smtClean="0">
                <a:solidFill>
                  <a:srgbClr val="FF0000"/>
                </a:solidFill>
                <a:hlinkClick r:id="rId2" action="ppaction://hlinkfile"/>
              </a:rPr>
              <a:t>各</a:t>
            </a:r>
            <a:r>
              <a:rPr lang="zh-TW" altLang="zh-TW" b="1" dirty="0">
                <a:solidFill>
                  <a:srgbClr val="FF0000"/>
                </a:solidFill>
                <a:hlinkClick r:id="rId2" action="ppaction://hlinkfile"/>
              </a:rPr>
              <a:t>單位</a:t>
            </a:r>
            <a:r>
              <a:rPr lang="en-US" altLang="zh-TW" b="1" dirty="0">
                <a:solidFill>
                  <a:srgbClr val="FF0000"/>
                </a:solidFill>
                <a:hlinkClick r:id="rId2" action="ppaction://hlinkfile"/>
              </a:rPr>
              <a:t>(</a:t>
            </a:r>
            <a:r>
              <a:rPr lang="zh-TW" altLang="zh-TW" b="1" dirty="0">
                <a:solidFill>
                  <a:srgbClr val="FF0000"/>
                </a:solidFill>
                <a:hlinkClick r:id="rId2" action="ppaction://hlinkfile"/>
              </a:rPr>
              <a:t>計畫</a:t>
            </a:r>
            <a:r>
              <a:rPr lang="en-US" altLang="zh-TW" b="1" dirty="0">
                <a:solidFill>
                  <a:srgbClr val="FF0000"/>
                </a:solidFill>
                <a:hlinkClick r:id="rId2" action="ppaction://hlinkfile"/>
              </a:rPr>
              <a:t>)</a:t>
            </a:r>
            <a:r>
              <a:rPr lang="zh-TW" altLang="zh-TW" b="1" dirty="0">
                <a:solidFill>
                  <a:srgbClr val="FF0000"/>
                </a:solidFill>
                <a:hlinkClick r:id="rId2" action="ppaction://hlinkfile"/>
              </a:rPr>
              <a:t>兼任助理加退保相關</a:t>
            </a:r>
            <a:r>
              <a:rPr lang="zh-TW" altLang="zh-TW" b="1" dirty="0" smtClean="0">
                <a:solidFill>
                  <a:srgbClr val="FF0000"/>
                </a:solidFill>
                <a:hlinkClick r:id="rId2" action="ppaction://hlinkfile"/>
              </a:rPr>
              <a:t>注意事項</a:t>
            </a:r>
            <a:r>
              <a:rPr lang="zh-TW" altLang="en-US" b="1" dirty="0" smtClean="0">
                <a:solidFill>
                  <a:srgbClr val="FF0000"/>
                </a:solidFill>
                <a:latin typeface="新細明體"/>
                <a:ea typeface="新細明體"/>
                <a:hlinkClick r:id="rId2" action="ppaction://hlinkfile"/>
              </a:rPr>
              <a:t>」</a:t>
            </a:r>
            <a:r>
              <a:rPr lang="zh-TW" altLang="zh-TW" dirty="0" smtClean="0"/>
              <a:t>規定</a:t>
            </a:r>
            <a:r>
              <a:rPr lang="zh-TW" altLang="zh-TW" dirty="0"/>
              <a:t>為其辦理</a:t>
            </a:r>
            <a:r>
              <a:rPr lang="zh-TW" altLang="zh-TW" dirty="0" smtClean="0"/>
              <a:t>勞保</a:t>
            </a:r>
            <a:r>
              <a:rPr lang="zh-TW" altLang="zh-TW" dirty="0"/>
              <a:t>、</a:t>
            </a:r>
            <a:r>
              <a:rPr lang="zh-TW" altLang="zh-TW" dirty="0" smtClean="0"/>
              <a:t>勞退、</a:t>
            </a:r>
            <a:r>
              <a:rPr lang="zh-TW" altLang="zh-TW" dirty="0"/>
              <a:t>簽約及簽到</a:t>
            </a:r>
            <a:r>
              <a:rPr lang="zh-TW" altLang="zh-TW" dirty="0" smtClean="0"/>
              <a:t>退</a:t>
            </a:r>
            <a:r>
              <a:rPr lang="en-US" altLang="zh-TW" dirty="0" smtClean="0"/>
              <a:t>(</a:t>
            </a:r>
            <a:r>
              <a:rPr lang="zh-TW" altLang="en-US" dirty="0" smtClean="0"/>
              <a:t>出勤記錄</a:t>
            </a:r>
            <a:r>
              <a:rPr lang="en-US" altLang="zh-TW" dirty="0" smtClean="0"/>
              <a:t>)</a:t>
            </a:r>
            <a:r>
              <a:rPr lang="zh-TW" altLang="zh-TW" dirty="0" smtClean="0"/>
              <a:t>等</a:t>
            </a:r>
            <a:r>
              <a:rPr lang="zh-TW" altLang="en-US" dirty="0" smtClean="0">
                <a:latin typeface="新細明體"/>
                <a:ea typeface="新細明體"/>
              </a:rPr>
              <a:t>，</a:t>
            </a:r>
            <a:r>
              <a:rPr lang="zh-TW" altLang="zh-TW" dirty="0" smtClean="0"/>
              <a:t>並</a:t>
            </a:r>
            <a:r>
              <a:rPr lang="zh-TW" altLang="zh-TW" dirty="0"/>
              <a:t>依</a:t>
            </a:r>
            <a:r>
              <a:rPr lang="zh-TW" altLang="zh-TW" dirty="0" smtClean="0"/>
              <a:t>以下</a:t>
            </a:r>
            <a:r>
              <a:rPr lang="zh-TW" altLang="en-US" dirty="0" smtClean="0"/>
              <a:t>注意事項</a:t>
            </a:r>
            <a:r>
              <a:rPr lang="zh-TW" altLang="zh-TW" dirty="0" smtClean="0"/>
              <a:t>辦理：</a:t>
            </a:r>
            <a:endParaRPr lang="en-US" altLang="zh-TW" dirty="0" smtClean="0"/>
          </a:p>
          <a:p>
            <a:pPr marL="0" indent="0">
              <a:buFont typeface="Wingdings" panose="05000000000000000000" pitchFamily="2" charset="2"/>
              <a:buNone/>
              <a:defRPr/>
            </a:pPr>
            <a:endParaRPr lang="en-US" altLang="zh-TW" dirty="0" smtClean="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defRPr/>
            </a:pPr>
            <a:r>
              <a:rPr lang="zh-TW" altLang="en-US" sz="3200" dirty="0" smtClean="0">
                <a:solidFill>
                  <a:srgbClr val="0000FF"/>
                </a:solidFill>
                <a:effectLst/>
              </a:rPr>
              <a:t>聘任流程 </a:t>
            </a:r>
            <a:r>
              <a:rPr lang="en-US" altLang="zh-TW" sz="3200" dirty="0" smtClean="0">
                <a:solidFill>
                  <a:srgbClr val="0000FF"/>
                </a:solidFill>
                <a:effectLst/>
              </a:rPr>
              <a:t>(</a:t>
            </a:r>
            <a:r>
              <a:rPr lang="zh-TW" altLang="en-US" sz="3200" dirty="0" smtClean="0">
                <a:solidFill>
                  <a:srgbClr val="0000FF"/>
                </a:solidFill>
                <a:effectLst/>
              </a:rPr>
              <a:t>二</a:t>
            </a:r>
            <a:r>
              <a:rPr lang="en-US" altLang="zh-TW" sz="3200" dirty="0" smtClean="0">
                <a:solidFill>
                  <a:srgbClr val="0000FF"/>
                </a:solidFill>
                <a:effectLst/>
              </a:rPr>
              <a:t>)</a:t>
            </a:r>
            <a:endParaRPr lang="zh-TW" altLang="en-US" sz="3200" dirty="0"/>
          </a:p>
        </p:txBody>
      </p:sp>
      <p:sp>
        <p:nvSpPr>
          <p:cNvPr id="3" name="內容版面配置區 2"/>
          <p:cNvSpPr>
            <a:spLocks noGrp="1"/>
          </p:cNvSpPr>
          <p:nvPr>
            <p:ph idx="1"/>
          </p:nvPr>
        </p:nvSpPr>
        <p:spPr/>
        <p:txBody>
          <a:bodyPr/>
          <a:lstStyle/>
          <a:p>
            <a:pPr>
              <a:defRPr/>
            </a:pPr>
            <a:r>
              <a:rPr lang="en-US" altLang="zh-TW" b="1" dirty="0"/>
              <a:t>(</a:t>
            </a:r>
            <a:r>
              <a:rPr lang="zh-TW" altLang="en-US" b="1" dirty="0"/>
              <a:t>一</a:t>
            </a:r>
            <a:r>
              <a:rPr lang="en-US" altLang="zh-TW" dirty="0" smtClean="0"/>
              <a:t>)</a:t>
            </a:r>
            <a:r>
              <a:rPr lang="zh-TW" altLang="en-US" b="1" dirty="0" smtClean="0"/>
              <a:t>加退保</a:t>
            </a:r>
            <a:r>
              <a:rPr lang="zh-TW" altLang="zh-TW" b="1" dirty="0" smtClean="0"/>
              <a:t>辦理</a:t>
            </a:r>
            <a:r>
              <a:rPr lang="zh-TW" altLang="zh-TW" b="1" dirty="0"/>
              <a:t>對象：</a:t>
            </a:r>
            <a:r>
              <a:rPr lang="zh-TW" altLang="zh-TW" dirty="0"/>
              <a:t>本校各單位及</a:t>
            </a:r>
            <a:r>
              <a:rPr lang="zh-TW" altLang="en-US" dirty="0"/>
              <a:t>各</a:t>
            </a:r>
            <a:r>
              <a:rPr lang="zh-TW" altLang="zh-TW" dirty="0"/>
              <a:t>計畫</a:t>
            </a:r>
            <a:r>
              <a:rPr lang="zh-TW" altLang="en-US" dirty="0" smtClean="0"/>
              <a:t>的</a:t>
            </a:r>
            <a:endParaRPr lang="en-US" altLang="zh-TW" dirty="0" smtClean="0"/>
          </a:p>
          <a:p>
            <a:pPr marL="0" indent="0">
              <a:buFont typeface="Wingdings" panose="05000000000000000000" pitchFamily="2" charset="2"/>
              <a:buNone/>
              <a:defRPr/>
            </a:pPr>
            <a:r>
              <a:rPr lang="zh-TW" altLang="en-US" b="1" dirty="0" smtClean="0">
                <a:solidFill>
                  <a:srgbClr val="0070C0"/>
                </a:solidFill>
                <a:latin typeface="+mj-ea"/>
                <a:ea typeface="+mj-ea"/>
              </a:rPr>
              <a:t>     「勞僱型」</a:t>
            </a:r>
            <a:r>
              <a:rPr lang="zh-TW" altLang="zh-TW" b="1" dirty="0" smtClean="0">
                <a:solidFill>
                  <a:srgbClr val="0070C0"/>
                </a:solidFill>
                <a:latin typeface="+mj-ea"/>
                <a:ea typeface="+mj-ea"/>
              </a:rPr>
              <a:t>兼任助理</a:t>
            </a:r>
            <a:r>
              <a:rPr lang="zh-TW" altLang="zh-TW" b="1" dirty="0">
                <a:solidFill>
                  <a:srgbClr val="0070C0"/>
                </a:solidFill>
                <a:latin typeface="+mj-ea"/>
                <a:ea typeface="+mj-ea"/>
              </a:rPr>
              <a:t>。</a:t>
            </a:r>
            <a:endParaRPr lang="zh-TW" altLang="en-US" b="1" dirty="0">
              <a:solidFill>
                <a:srgbClr val="0070C0"/>
              </a:solidFill>
              <a:latin typeface="+mj-ea"/>
              <a:ea typeface="+mj-ea"/>
            </a:endParaRPr>
          </a:p>
          <a:p>
            <a:pPr marL="0" indent="0">
              <a:buFont typeface="Wingdings" panose="05000000000000000000" pitchFamily="2" charset="2"/>
              <a:buNone/>
              <a:defRPr/>
            </a:pPr>
            <a:endParaRPr lang="en-US" altLang="zh-TW" dirty="0" smtClean="0">
              <a:latin typeface="新細明體"/>
              <a:ea typeface="新細明體"/>
            </a:endParaRPr>
          </a:p>
          <a:p>
            <a:pPr>
              <a:defRPr/>
            </a:pPr>
            <a:r>
              <a:rPr lang="en-US" altLang="zh-TW" b="1" dirty="0"/>
              <a:t>(</a:t>
            </a:r>
            <a:r>
              <a:rPr lang="zh-TW" altLang="en-US" b="1" dirty="0"/>
              <a:t>二</a:t>
            </a:r>
            <a:r>
              <a:rPr lang="en-US" altLang="zh-TW" b="1" dirty="0"/>
              <a:t>)</a:t>
            </a:r>
            <a:r>
              <a:rPr lang="zh-TW" altLang="zh-TW" b="1" dirty="0"/>
              <a:t>經費來源</a:t>
            </a:r>
            <a:r>
              <a:rPr lang="zh-TW" altLang="zh-TW" b="1" dirty="0" smtClean="0"/>
              <a:t>：</a:t>
            </a:r>
            <a:r>
              <a:rPr lang="zh-TW" altLang="zh-TW" dirty="0" smtClean="0"/>
              <a:t>應</a:t>
            </a:r>
            <a:r>
              <a:rPr lang="zh-TW" altLang="zh-TW" dirty="0"/>
              <a:t>於</a:t>
            </a:r>
            <a:r>
              <a:rPr lang="zh-TW" altLang="zh-TW" u="sng" dirty="0"/>
              <a:t>聘任前</a:t>
            </a:r>
            <a:r>
              <a:rPr lang="zh-TW" altLang="zh-TW" dirty="0"/>
              <a:t>確認經費來源及經費是否</a:t>
            </a:r>
            <a:r>
              <a:rPr lang="zh-TW" altLang="zh-TW" dirty="0" smtClean="0"/>
              <a:t>足夠</a:t>
            </a:r>
            <a:r>
              <a:rPr lang="en-US" altLang="zh-TW" dirty="0" smtClean="0"/>
              <a:t>(</a:t>
            </a:r>
            <a:r>
              <a:rPr lang="zh-TW" altLang="en-US" u="sng" dirty="0" smtClean="0">
                <a:solidFill>
                  <a:srgbClr val="0070C0"/>
                </a:solidFill>
                <a:latin typeface="+mj-ea"/>
                <a:ea typeface="+mj-ea"/>
              </a:rPr>
              <a:t>雇主負擔之勞保費、勞退金及二代健保保費</a:t>
            </a:r>
            <a:r>
              <a:rPr lang="en-US" altLang="zh-TW" dirty="0" smtClean="0"/>
              <a:t>)</a:t>
            </a:r>
            <a:r>
              <a:rPr lang="zh-TW" altLang="zh-TW" dirty="0" smtClean="0"/>
              <a:t>，</a:t>
            </a:r>
            <a:r>
              <a:rPr lang="zh-TW" altLang="zh-TW" dirty="0"/>
              <a:t>若屆時不夠支應，</a:t>
            </a:r>
            <a:r>
              <a:rPr lang="zh-TW" altLang="zh-TW" dirty="0" smtClean="0"/>
              <a:t>聘任</a:t>
            </a:r>
            <a:r>
              <a:rPr lang="zh-TW" altLang="en-US" dirty="0" smtClean="0"/>
              <a:t>單位主管或計畫主持人</a:t>
            </a:r>
            <a:r>
              <a:rPr lang="zh-TW" altLang="zh-TW" dirty="0" smtClean="0"/>
              <a:t>須</a:t>
            </a:r>
            <a:r>
              <a:rPr lang="zh-TW" altLang="zh-TW" dirty="0"/>
              <a:t>負繳款之責任</a:t>
            </a:r>
            <a:r>
              <a:rPr lang="zh-TW" altLang="en-US" dirty="0">
                <a:latin typeface="新細明體"/>
                <a:ea typeface="新細明體"/>
              </a:rPr>
              <a:t>。</a:t>
            </a:r>
            <a:endParaRPr lang="en-US" altLang="zh-TW" dirty="0">
              <a:latin typeface="新細明體"/>
              <a:ea typeface="新細明體"/>
            </a:endParaRPr>
          </a:p>
          <a:p>
            <a:pPr>
              <a:defRPr/>
            </a:pPr>
            <a:endParaRPr lang="en-US" altLang="zh-TW" dirty="0" smtClean="0">
              <a:latin typeface="新細明體"/>
              <a:ea typeface="新細明體"/>
            </a:endParaRPr>
          </a:p>
          <a:p>
            <a:pPr>
              <a:defRPr/>
            </a:pPr>
            <a:endParaRPr lang="zh-TW" altLang="en-US" dirty="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zh-TW" altLang="en-US" sz="3200" smtClean="0">
                <a:solidFill>
                  <a:srgbClr val="0000FF"/>
                </a:solidFill>
                <a:effectLst/>
              </a:rPr>
              <a:t>聘任流程 </a:t>
            </a:r>
            <a:r>
              <a:rPr lang="en-US" altLang="zh-TW" sz="3200" smtClean="0">
                <a:solidFill>
                  <a:srgbClr val="0000FF"/>
                </a:solidFill>
                <a:effectLst/>
              </a:rPr>
              <a:t>(</a:t>
            </a:r>
            <a:r>
              <a:rPr lang="zh-TW" altLang="en-US" sz="3200" smtClean="0">
                <a:solidFill>
                  <a:srgbClr val="0000FF"/>
                </a:solidFill>
                <a:effectLst/>
              </a:rPr>
              <a:t>三</a:t>
            </a:r>
            <a:r>
              <a:rPr lang="en-US" altLang="zh-TW" sz="3200" smtClean="0">
                <a:solidFill>
                  <a:srgbClr val="0000FF"/>
                </a:solidFill>
                <a:effectLst/>
              </a:rPr>
              <a:t>)</a:t>
            </a:r>
            <a:endParaRPr lang="zh-TW" altLang="en-US" sz="3200" smtClean="0">
              <a:solidFill>
                <a:srgbClr val="0000FF"/>
              </a:solidFill>
              <a:effectLst/>
            </a:endParaRPr>
          </a:p>
        </p:txBody>
      </p:sp>
      <p:sp>
        <p:nvSpPr>
          <p:cNvPr id="2" name="內容版面配置區 1"/>
          <p:cNvSpPr>
            <a:spLocks noGrp="1"/>
          </p:cNvSpPr>
          <p:nvPr>
            <p:ph idx="1"/>
          </p:nvPr>
        </p:nvSpPr>
        <p:spPr/>
        <p:txBody>
          <a:bodyPr/>
          <a:lstStyle/>
          <a:p>
            <a:pPr>
              <a:defRPr/>
            </a:pPr>
            <a:r>
              <a:rPr lang="en-US" altLang="zh-TW" b="1" dirty="0" smtClean="0"/>
              <a:t>(</a:t>
            </a:r>
            <a:r>
              <a:rPr lang="zh-TW" altLang="en-US" b="1" dirty="0" smtClean="0"/>
              <a:t>三</a:t>
            </a:r>
            <a:r>
              <a:rPr lang="en-US" altLang="zh-TW" b="1" dirty="0" smtClean="0"/>
              <a:t>)</a:t>
            </a:r>
            <a:r>
              <a:rPr lang="zh-TW" altLang="zh-TW" b="1" dirty="0" smtClean="0"/>
              <a:t>簽</a:t>
            </a:r>
            <a:r>
              <a:rPr lang="zh-TW" altLang="zh-TW" b="1" dirty="0"/>
              <a:t>陳核示：</a:t>
            </a:r>
            <a:r>
              <a:rPr lang="zh-TW" altLang="en-US" dirty="0" smtClean="0"/>
              <a:t>不分長期</a:t>
            </a:r>
            <a:r>
              <a:rPr lang="zh-TW" altLang="en-US" dirty="0" smtClean="0">
                <a:latin typeface="標楷體"/>
                <a:ea typeface="標楷體"/>
              </a:rPr>
              <a:t>、短期</a:t>
            </a:r>
            <a:r>
              <a:rPr lang="zh-TW" altLang="en-US" dirty="0" smtClean="0">
                <a:latin typeface="新細明體"/>
                <a:ea typeface="新細明體"/>
              </a:rPr>
              <a:t>、</a:t>
            </a:r>
            <a:r>
              <a:rPr lang="zh-TW" altLang="en-US" dirty="0" smtClean="0">
                <a:latin typeface="+mj-ea"/>
                <a:ea typeface="+mj-ea"/>
              </a:rPr>
              <a:t>不定期</a:t>
            </a:r>
            <a:r>
              <a:rPr lang="zh-TW" altLang="en-US" dirty="0" smtClean="0">
                <a:latin typeface="標楷體"/>
                <a:ea typeface="標楷體"/>
              </a:rPr>
              <a:t>或</a:t>
            </a:r>
            <a:r>
              <a:rPr lang="zh-TW" altLang="zh-TW" dirty="0"/>
              <a:t>專案短期工讀生</a:t>
            </a:r>
            <a:r>
              <a:rPr lang="en-US" altLang="zh-TW" dirty="0"/>
              <a:t>(</a:t>
            </a:r>
            <a:r>
              <a:rPr lang="zh-TW" altLang="zh-TW" dirty="0"/>
              <a:t>如校慶、運動會、研討會</a:t>
            </a:r>
            <a:r>
              <a:rPr lang="en-US" altLang="zh-TW" dirty="0"/>
              <a:t>…</a:t>
            </a:r>
            <a:r>
              <a:rPr lang="zh-TW" altLang="zh-TW" dirty="0"/>
              <a:t>等聘任一日或多日、但非持續聘用之工讀生</a:t>
            </a:r>
            <a:r>
              <a:rPr lang="en-US" altLang="zh-TW" dirty="0" smtClean="0"/>
              <a:t>)</a:t>
            </a:r>
            <a:r>
              <a:rPr lang="zh-TW" altLang="en-US" dirty="0" smtClean="0">
                <a:latin typeface="新細明體"/>
                <a:ea typeface="新細明體"/>
              </a:rPr>
              <a:t>，</a:t>
            </a:r>
            <a:r>
              <a:rPr lang="zh-TW" altLang="zh-TW" b="1" dirty="0">
                <a:solidFill>
                  <a:srgbClr val="0000FF"/>
                </a:solidFill>
              </a:rPr>
              <a:t>同樣以簽陳先申請聘用</a:t>
            </a:r>
            <a:r>
              <a:rPr lang="zh-TW" altLang="zh-TW" dirty="0" smtClean="0"/>
              <a:t>，</a:t>
            </a:r>
            <a:r>
              <a:rPr lang="zh-TW" altLang="en-US" dirty="0" smtClean="0"/>
              <a:t>且</a:t>
            </a:r>
            <a:r>
              <a:rPr lang="zh-TW" altLang="zh-TW" dirty="0" smtClean="0"/>
              <a:t>需</a:t>
            </a:r>
            <a:r>
              <a:rPr lang="zh-TW" altLang="zh-TW" dirty="0"/>
              <a:t>檢附</a:t>
            </a:r>
            <a:r>
              <a:rPr lang="zh-TW" altLang="zh-TW" b="1" dirty="0">
                <a:solidFill>
                  <a:srgbClr val="FF0000"/>
                </a:solidFill>
                <a:hlinkClick r:id="rId2" action="ppaction://hlinkfile"/>
              </a:rPr>
              <a:t>「兼任助理學習與勞僱型態暨個人基本資料</a:t>
            </a:r>
            <a:r>
              <a:rPr lang="zh-TW" altLang="zh-TW" b="1" dirty="0" smtClean="0">
                <a:solidFill>
                  <a:srgbClr val="FF0000"/>
                </a:solidFill>
                <a:hlinkClick r:id="rId2" action="ppaction://hlinkfile"/>
              </a:rPr>
              <a:t>表」</a:t>
            </a:r>
            <a:r>
              <a:rPr lang="zh-TW" altLang="zh-TW" dirty="0" smtClean="0"/>
              <a:t>，</a:t>
            </a:r>
            <a:r>
              <a:rPr lang="zh-TW" altLang="zh-TW" dirty="0"/>
              <a:t>確認所聘助理屬「學習型」或「勞僱型」，經校長核示同意後再正式</a:t>
            </a:r>
            <a:r>
              <a:rPr lang="zh-TW" altLang="zh-TW" dirty="0" smtClean="0"/>
              <a:t>聘任</a:t>
            </a:r>
            <a:r>
              <a:rPr lang="zh-TW" altLang="en-US" dirty="0" smtClean="0">
                <a:latin typeface="新細明體"/>
                <a:ea typeface="新細明體"/>
              </a:rPr>
              <a:t>。</a:t>
            </a:r>
            <a:r>
              <a:rPr lang="en-US" altLang="zh-TW" dirty="0" smtClean="0">
                <a:latin typeface="新細明體"/>
                <a:ea typeface="新細明體"/>
              </a:rPr>
              <a:t/>
            </a:r>
            <a:br>
              <a:rPr lang="en-US" altLang="zh-TW" dirty="0" smtClean="0">
                <a:latin typeface="新細明體"/>
                <a:ea typeface="新細明體"/>
              </a:rPr>
            </a:br>
            <a:r>
              <a:rPr lang="zh-TW" altLang="en-US" sz="2000" b="1" dirty="0" smtClean="0">
                <a:solidFill>
                  <a:srgbClr val="0000FF"/>
                </a:solidFill>
                <a:latin typeface="+mj-ea"/>
                <a:ea typeface="+mj-ea"/>
              </a:rPr>
              <a:t>註</a:t>
            </a:r>
            <a:r>
              <a:rPr lang="en-US" altLang="zh-TW" sz="2000" b="1" dirty="0" smtClean="0">
                <a:solidFill>
                  <a:srgbClr val="0000FF"/>
                </a:solidFill>
                <a:latin typeface="+mj-ea"/>
                <a:ea typeface="+mj-ea"/>
              </a:rPr>
              <a:t>1.:</a:t>
            </a:r>
            <a:r>
              <a:rPr lang="zh-TW" altLang="zh-TW" sz="2000" b="1" dirty="0">
                <a:solidFill>
                  <a:srgbClr val="0000FF"/>
                </a:solidFill>
                <a:latin typeface="+mj-ea"/>
                <a:ea typeface="+mj-ea"/>
              </a:rPr>
              <a:t>不得先聘後簽，亦不能以校長核定日為聘用</a:t>
            </a:r>
            <a:r>
              <a:rPr lang="zh-TW" altLang="zh-TW" sz="2000" b="1" dirty="0" smtClean="0">
                <a:solidFill>
                  <a:srgbClr val="0000FF"/>
                </a:solidFill>
                <a:latin typeface="+mj-ea"/>
                <a:ea typeface="+mj-ea"/>
              </a:rPr>
              <a:t>生效日</a:t>
            </a:r>
            <a:r>
              <a:rPr lang="zh-TW" altLang="en-US" sz="2000" b="1" dirty="0" smtClean="0">
                <a:solidFill>
                  <a:srgbClr val="0000FF"/>
                </a:solidFill>
                <a:latin typeface="+mj-ea"/>
                <a:ea typeface="+mj-ea"/>
              </a:rPr>
              <a:t>，建議至少</a:t>
            </a:r>
            <a:endParaRPr lang="en-US" altLang="zh-TW" sz="2000" b="1" dirty="0" smtClean="0">
              <a:solidFill>
                <a:srgbClr val="0000FF"/>
              </a:solidFill>
              <a:latin typeface="+mj-ea"/>
              <a:ea typeface="+mj-ea"/>
            </a:endParaRPr>
          </a:p>
          <a:p>
            <a:pPr marL="0" indent="0">
              <a:buFont typeface="Wingdings" panose="05000000000000000000" pitchFamily="2" charset="2"/>
              <a:buNone/>
              <a:defRPr/>
            </a:pPr>
            <a:r>
              <a:rPr lang="zh-TW" altLang="en-US" sz="2000" b="1" dirty="0" smtClean="0">
                <a:solidFill>
                  <a:srgbClr val="0000FF"/>
                </a:solidFill>
                <a:latin typeface="+mj-ea"/>
                <a:ea typeface="+mj-ea"/>
              </a:rPr>
              <a:t>        聘用生效日前</a:t>
            </a:r>
            <a:r>
              <a:rPr lang="en-US" altLang="zh-TW" sz="2000" b="1" dirty="0" smtClean="0">
                <a:solidFill>
                  <a:srgbClr val="0000FF"/>
                </a:solidFill>
                <a:latin typeface="+mj-ea"/>
                <a:ea typeface="+mj-ea"/>
              </a:rPr>
              <a:t>7</a:t>
            </a:r>
            <a:r>
              <a:rPr lang="zh-TW" altLang="en-US" sz="2000" b="1" dirty="0" smtClean="0">
                <a:solidFill>
                  <a:srgbClr val="0000FF"/>
                </a:solidFill>
                <a:latin typeface="+mj-ea"/>
                <a:ea typeface="+mj-ea"/>
              </a:rPr>
              <a:t>天即開始跑簽陳為宜</a:t>
            </a:r>
            <a:r>
              <a:rPr lang="zh-TW" altLang="en-US" sz="2000" b="1" dirty="0" smtClean="0">
                <a:solidFill>
                  <a:srgbClr val="0000FF"/>
                </a:solidFill>
                <a:latin typeface="新細明體"/>
                <a:ea typeface="新細明體"/>
              </a:rPr>
              <a:t>。</a:t>
            </a:r>
            <a:endParaRPr lang="zh-TW" altLang="zh-TW" sz="2000" b="1" dirty="0">
              <a:solidFill>
                <a:srgbClr val="0000FF"/>
              </a:solidFill>
              <a:latin typeface="+mj-ea"/>
              <a:ea typeface="+mj-ea"/>
            </a:endParaRPr>
          </a:p>
          <a:p>
            <a:pPr marL="0" indent="0">
              <a:buFont typeface="Wingdings" panose="05000000000000000000" pitchFamily="2" charset="2"/>
              <a:buNone/>
              <a:defRPr/>
            </a:pPr>
            <a:r>
              <a:rPr lang="zh-TW" altLang="en-US" b="1" dirty="0" smtClean="0">
                <a:solidFill>
                  <a:srgbClr val="0000FF"/>
                </a:solidFill>
              </a:rPr>
              <a:t>   </a:t>
            </a:r>
            <a:r>
              <a:rPr lang="zh-TW" altLang="en-US" sz="2000" b="1" dirty="0" smtClean="0">
                <a:solidFill>
                  <a:srgbClr val="0000FF"/>
                </a:solidFill>
              </a:rPr>
              <a:t>註</a:t>
            </a:r>
            <a:r>
              <a:rPr lang="en-US" altLang="zh-TW" sz="2000" b="1" dirty="0" smtClean="0">
                <a:solidFill>
                  <a:srgbClr val="0000FF"/>
                </a:solidFill>
                <a:latin typeface="+mj-ea"/>
                <a:ea typeface="+mj-ea"/>
              </a:rPr>
              <a:t>2.</a:t>
            </a:r>
            <a:r>
              <a:rPr lang="zh-TW" altLang="en-US" sz="2000" b="1" dirty="0">
                <a:solidFill>
                  <a:srgbClr val="0000FF"/>
                </a:solidFill>
              </a:rPr>
              <a:t>經校長同意後之</a:t>
            </a:r>
            <a:r>
              <a:rPr lang="zh-TW" altLang="en-US" sz="2000" b="1" dirty="0" smtClean="0">
                <a:solidFill>
                  <a:srgbClr val="0000FF"/>
                </a:solidFill>
              </a:rPr>
              <a:t>聘用</a:t>
            </a:r>
            <a:r>
              <a:rPr lang="zh-TW" altLang="en-US" sz="2000" b="1" dirty="0" smtClean="0">
                <a:solidFill>
                  <a:srgbClr val="0000FF"/>
                </a:solidFill>
                <a:latin typeface="新細明體"/>
                <a:ea typeface="新細明體"/>
              </a:rPr>
              <a:t>「</a:t>
            </a:r>
            <a:r>
              <a:rPr lang="zh-TW" altLang="en-US" sz="2000" b="1" dirty="0" smtClean="0">
                <a:solidFill>
                  <a:srgbClr val="0000FF"/>
                </a:solidFill>
              </a:rPr>
              <a:t>簽陳</a:t>
            </a:r>
            <a:r>
              <a:rPr lang="zh-TW" altLang="en-US" sz="2000" b="1" dirty="0" smtClean="0">
                <a:solidFill>
                  <a:srgbClr val="0000FF"/>
                </a:solidFill>
                <a:latin typeface="新細明體"/>
                <a:ea typeface="新細明體"/>
              </a:rPr>
              <a:t>」</a:t>
            </a:r>
            <a:r>
              <a:rPr lang="zh-TW" altLang="en-US" sz="2000" b="1" dirty="0" smtClean="0">
                <a:solidFill>
                  <a:srgbClr val="0000FF"/>
                </a:solidFill>
              </a:rPr>
              <a:t>及</a:t>
            </a:r>
            <a:r>
              <a:rPr lang="zh-TW" altLang="zh-TW" sz="2000" b="1" dirty="0">
                <a:solidFill>
                  <a:srgbClr val="0000FF"/>
                </a:solidFill>
              </a:rPr>
              <a:t>「兼任助理學習與勞僱型態</a:t>
            </a:r>
            <a:r>
              <a:rPr lang="zh-TW" altLang="zh-TW" sz="2000" b="1" dirty="0" smtClean="0">
                <a:solidFill>
                  <a:srgbClr val="0000FF"/>
                </a:solidFill>
              </a:rPr>
              <a:t>暨</a:t>
            </a:r>
            <a:endParaRPr lang="en-US" altLang="zh-TW" sz="2000" b="1" dirty="0" smtClean="0">
              <a:solidFill>
                <a:srgbClr val="0000FF"/>
              </a:solidFill>
            </a:endParaRPr>
          </a:p>
          <a:p>
            <a:pPr marL="0" indent="0">
              <a:buFont typeface="Wingdings" panose="05000000000000000000" pitchFamily="2" charset="2"/>
              <a:buNone/>
              <a:defRPr/>
            </a:pPr>
            <a:r>
              <a:rPr lang="zh-TW" altLang="en-US" sz="2000" b="1" dirty="0">
                <a:solidFill>
                  <a:srgbClr val="0000FF"/>
                </a:solidFill>
              </a:rPr>
              <a:t> </a:t>
            </a:r>
            <a:r>
              <a:rPr lang="zh-TW" altLang="en-US" sz="2000" b="1" dirty="0" smtClean="0">
                <a:solidFill>
                  <a:srgbClr val="0000FF"/>
                </a:solidFill>
              </a:rPr>
              <a:t>          </a:t>
            </a:r>
            <a:r>
              <a:rPr lang="zh-TW" altLang="zh-TW" sz="2000" b="1" dirty="0" smtClean="0">
                <a:solidFill>
                  <a:srgbClr val="0000FF"/>
                </a:solidFill>
              </a:rPr>
              <a:t>個人基本資料</a:t>
            </a:r>
            <a:r>
              <a:rPr lang="zh-TW" altLang="zh-TW" sz="2000" b="1" dirty="0">
                <a:solidFill>
                  <a:srgbClr val="0000FF"/>
                </a:solidFill>
              </a:rPr>
              <a:t>表</a:t>
            </a:r>
            <a:r>
              <a:rPr lang="zh-TW" altLang="zh-TW" sz="2000" b="1" dirty="0" smtClean="0">
                <a:solidFill>
                  <a:srgbClr val="0000FF"/>
                </a:solidFill>
              </a:rPr>
              <a:t>」</a:t>
            </a:r>
            <a:r>
              <a:rPr lang="zh-TW" altLang="en-US" sz="2000" b="1" dirty="0" smtClean="0">
                <a:solidFill>
                  <a:srgbClr val="0000FF"/>
                </a:solidFill>
              </a:rPr>
              <a:t>於填寫</a:t>
            </a:r>
            <a:r>
              <a:rPr lang="zh-TW" altLang="en-US" sz="2000" b="1" dirty="0">
                <a:solidFill>
                  <a:srgbClr val="0000FF"/>
                </a:solidFill>
              </a:rPr>
              <a:t>過程當中須</a:t>
            </a:r>
            <a:r>
              <a:rPr lang="zh-TW" altLang="en-US" sz="2000" b="1" dirty="0" smtClean="0">
                <a:solidFill>
                  <a:srgbClr val="0000FF"/>
                </a:solidFill>
              </a:rPr>
              <a:t>匯入</a:t>
            </a:r>
            <a:r>
              <a:rPr lang="zh-TW" altLang="en-US" sz="2000" b="1" dirty="0">
                <a:solidFill>
                  <a:srgbClr val="0000FF"/>
                </a:solidFill>
                <a:latin typeface="新細明體"/>
                <a:ea typeface="新細明體"/>
              </a:rPr>
              <a:t>。</a:t>
            </a:r>
            <a:endParaRPr lang="zh-TW" altLang="en-US" sz="2000" b="1" dirty="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extLst>
            <a:ext uri="{909E8E84-426E-40DD-AFC4-6F175D3DCCD1}">
              <a14:hiddenFill xmlns:a14="http://schemas.microsoft.com/office/drawing/2010/main">
                <a:solidFill>
                  <a:srgbClr val="FFFFFF"/>
                </a:solidFill>
              </a14:hiddenFill>
            </a:ext>
          </a:extLst>
        </p:spPr>
        <p:txBody>
          <a:bodyPr/>
          <a:lstStyle/>
          <a:p>
            <a:r>
              <a:rPr lang="zh-TW" altLang="en-US" sz="3200" smtClean="0">
                <a:solidFill>
                  <a:srgbClr val="0000FF"/>
                </a:solidFill>
                <a:effectLst/>
              </a:rPr>
              <a:t>聘任流程 </a:t>
            </a:r>
            <a:r>
              <a:rPr lang="en-US" altLang="zh-TW" sz="3200" smtClean="0">
                <a:solidFill>
                  <a:srgbClr val="0000FF"/>
                </a:solidFill>
                <a:effectLst/>
              </a:rPr>
              <a:t>(</a:t>
            </a:r>
            <a:r>
              <a:rPr lang="zh-TW" altLang="en-US" sz="3200" smtClean="0">
                <a:solidFill>
                  <a:srgbClr val="0000FF"/>
                </a:solidFill>
                <a:effectLst/>
              </a:rPr>
              <a:t>四</a:t>
            </a:r>
            <a:r>
              <a:rPr lang="en-US" altLang="zh-TW" sz="3200" smtClean="0">
                <a:solidFill>
                  <a:srgbClr val="0000FF"/>
                </a:solidFill>
                <a:effectLst/>
              </a:rPr>
              <a:t>)</a:t>
            </a:r>
            <a:endParaRPr lang="zh-TW" altLang="en-US" sz="3200" smtClean="0">
              <a:solidFill>
                <a:srgbClr val="0000FF"/>
              </a:solidFill>
              <a:effectLst/>
            </a:endParaRPr>
          </a:p>
        </p:txBody>
      </p:sp>
      <p:sp>
        <p:nvSpPr>
          <p:cNvPr id="2" name="內容版面配置區 1"/>
          <p:cNvSpPr>
            <a:spLocks noGrp="1"/>
          </p:cNvSpPr>
          <p:nvPr>
            <p:ph idx="1"/>
          </p:nvPr>
        </p:nvSpPr>
        <p:spPr>
          <a:xfrm>
            <a:off x="468313" y="1196975"/>
            <a:ext cx="8207375" cy="5184775"/>
          </a:xfrm>
        </p:spPr>
        <p:txBody>
          <a:bodyPr/>
          <a:lstStyle/>
          <a:p>
            <a:pPr>
              <a:defRPr/>
            </a:pPr>
            <a:r>
              <a:rPr lang="en-US" altLang="zh-TW" b="1" dirty="0" smtClean="0"/>
              <a:t>(</a:t>
            </a:r>
            <a:r>
              <a:rPr lang="zh-TW" altLang="en-US" b="1" dirty="0" smtClean="0"/>
              <a:t>四</a:t>
            </a:r>
            <a:r>
              <a:rPr lang="en-US" altLang="zh-TW" b="1" dirty="0" smtClean="0"/>
              <a:t>)</a:t>
            </a:r>
            <a:r>
              <a:rPr lang="zh-TW" altLang="zh-TW" b="1" dirty="0" smtClean="0"/>
              <a:t>到職</a:t>
            </a:r>
            <a:r>
              <a:rPr lang="zh-TW" altLang="zh-TW" b="1" dirty="0"/>
              <a:t>加保：</a:t>
            </a:r>
            <a:r>
              <a:rPr lang="zh-TW" altLang="zh-TW" dirty="0"/>
              <a:t>依勞工保險條例規定，新進人員應於到職日加保，其保險效力自申報加保當日起計</a:t>
            </a:r>
            <a:r>
              <a:rPr lang="zh-TW" altLang="zh-TW" dirty="0" smtClean="0"/>
              <a:t>。應</a:t>
            </a:r>
            <a:r>
              <a:rPr lang="zh-TW" altLang="zh-TW" dirty="0"/>
              <a:t>於</a:t>
            </a:r>
            <a:r>
              <a:rPr lang="zh-TW" altLang="zh-TW" b="1" u="sng" dirty="0">
                <a:solidFill>
                  <a:srgbClr val="0000FF"/>
                </a:solidFill>
              </a:rPr>
              <a:t>聘用生效日中午十二時</a:t>
            </a:r>
            <a:r>
              <a:rPr lang="zh-TW" altLang="zh-TW" u="sng" dirty="0"/>
              <a:t>之前</a:t>
            </a:r>
            <a:r>
              <a:rPr lang="zh-TW" altLang="zh-TW" dirty="0"/>
              <a:t>進入本校</a:t>
            </a:r>
            <a:r>
              <a:rPr lang="zh-TW" altLang="zh-TW" b="1" dirty="0">
                <a:solidFill>
                  <a:srgbClr val="FF0000"/>
                </a:solidFill>
              </a:rPr>
              <a:t>「兼任助理管理暨加退保系統」</a:t>
            </a:r>
            <a:r>
              <a:rPr lang="zh-TW" altLang="zh-TW" dirty="0"/>
              <a:t>辦理加保申請，由</a:t>
            </a:r>
            <a:r>
              <a:rPr lang="zh-TW" altLang="zh-TW" u="sng" dirty="0"/>
              <a:t>人事室審核</a:t>
            </a:r>
            <a:r>
              <a:rPr lang="zh-TW" altLang="zh-TW" u="sng" dirty="0" smtClean="0"/>
              <a:t>完畢</a:t>
            </a:r>
            <a:r>
              <a:rPr lang="zh-TW" altLang="en-US" u="sng" dirty="0" smtClean="0"/>
              <a:t>通過</a:t>
            </a:r>
            <a:r>
              <a:rPr lang="zh-TW" altLang="zh-TW" u="sng" dirty="0" smtClean="0"/>
              <a:t>後</a:t>
            </a:r>
            <a:r>
              <a:rPr lang="zh-TW" altLang="zh-TW" u="sng" dirty="0"/>
              <a:t>，於聘用生效日</a:t>
            </a:r>
            <a:r>
              <a:rPr lang="zh-TW" altLang="zh-TW" u="sng" dirty="0" smtClean="0"/>
              <a:t>當日</a:t>
            </a:r>
            <a:r>
              <a:rPr lang="zh-TW" altLang="en-US" u="sng" dirty="0" smtClean="0"/>
              <a:t>將聘用人的</a:t>
            </a:r>
            <a:r>
              <a:rPr lang="zh-TW" altLang="zh-TW" u="sng" dirty="0" smtClean="0"/>
              <a:t>加保</a:t>
            </a:r>
            <a:r>
              <a:rPr lang="zh-TW" altLang="en-US" u="sng" dirty="0" smtClean="0"/>
              <a:t>資料轉匯至勞保局</a:t>
            </a:r>
            <a:r>
              <a:rPr lang="zh-TW" altLang="en-US" u="sng" dirty="0" smtClean="0">
                <a:latin typeface="+mj-ea"/>
                <a:ea typeface="+mj-ea"/>
              </a:rPr>
              <a:t>，完成當日加保作業。</a:t>
            </a:r>
            <a:r>
              <a:rPr lang="zh-TW" altLang="zh-TW" b="1" dirty="0" smtClean="0">
                <a:latin typeface="+mj-ea"/>
                <a:ea typeface="+mj-ea"/>
              </a:rPr>
              <a:t>若</a:t>
            </a:r>
            <a:r>
              <a:rPr lang="zh-TW" altLang="zh-TW" b="1" dirty="0">
                <a:latin typeface="+mj-ea"/>
                <a:ea typeface="+mj-ea"/>
              </a:rPr>
              <a:t>延遲於「聘用生效日」之後才</a:t>
            </a:r>
            <a:r>
              <a:rPr lang="zh-TW" altLang="zh-TW" dirty="0"/>
              <a:t>進入本校</a:t>
            </a:r>
            <a:r>
              <a:rPr lang="zh-TW" altLang="zh-TW" b="1" dirty="0">
                <a:solidFill>
                  <a:srgbClr val="FF0000"/>
                </a:solidFill>
              </a:rPr>
              <a:t>「兼任助理管理暨加退保系統」</a:t>
            </a:r>
            <a:r>
              <a:rPr lang="zh-TW" altLang="zh-TW" dirty="0"/>
              <a:t>申請，則以加保當日為</a:t>
            </a:r>
            <a:r>
              <a:rPr lang="zh-TW" altLang="zh-TW" u="sng" dirty="0"/>
              <a:t>勞保加保日與計薪起始日</a:t>
            </a:r>
            <a:r>
              <a:rPr lang="zh-TW" altLang="zh-TW" dirty="0"/>
              <a:t>，不得往前追溯</a:t>
            </a:r>
            <a:r>
              <a:rPr lang="zh-TW" altLang="zh-TW" dirty="0" smtClean="0"/>
              <a:t>。</a:t>
            </a:r>
            <a:endParaRPr lang="en-US" altLang="zh-TW" dirty="0" smtClean="0"/>
          </a:p>
          <a:p>
            <a:pPr marL="0" indent="0">
              <a:buFont typeface="Wingdings" panose="05000000000000000000" pitchFamily="2" charset="2"/>
              <a:buNone/>
              <a:defRPr/>
            </a:pPr>
            <a:r>
              <a:rPr lang="zh-TW" altLang="en-US" sz="2400" b="1" dirty="0" smtClean="0">
                <a:solidFill>
                  <a:srgbClr val="0000FF"/>
                </a:solidFill>
                <a:latin typeface="+mj-ea"/>
                <a:ea typeface="+mj-ea"/>
              </a:rPr>
              <a:t>註：簽陳完成，即便聘用生效日還未到，可先進入系統填寫加保事項，</a:t>
            </a:r>
            <a:r>
              <a:rPr lang="zh-TW" altLang="en-US" sz="2400" b="1" u="sng" dirty="0" smtClean="0">
                <a:solidFill>
                  <a:srgbClr val="FF0000"/>
                </a:solidFill>
                <a:latin typeface="+mj-ea"/>
                <a:ea typeface="+mj-ea"/>
              </a:rPr>
              <a:t>最慢</a:t>
            </a:r>
            <a:r>
              <a:rPr lang="zh-TW" altLang="en-US" sz="2400" b="1" dirty="0" smtClean="0">
                <a:solidFill>
                  <a:srgbClr val="0000FF"/>
                </a:solidFill>
                <a:latin typeface="+mj-ea"/>
                <a:ea typeface="+mj-ea"/>
              </a:rPr>
              <a:t>仍應於聘用生效日中午</a:t>
            </a:r>
            <a:r>
              <a:rPr lang="en-US" altLang="zh-TW" sz="2400" b="1" dirty="0" smtClean="0">
                <a:solidFill>
                  <a:srgbClr val="0000FF"/>
                </a:solidFill>
                <a:latin typeface="+mj-ea"/>
                <a:ea typeface="+mj-ea"/>
              </a:rPr>
              <a:t>12</a:t>
            </a:r>
            <a:r>
              <a:rPr lang="zh-TW" altLang="en-US" sz="2400" b="1" dirty="0" smtClean="0">
                <a:solidFill>
                  <a:srgbClr val="0000FF"/>
                </a:solidFill>
                <a:latin typeface="+mj-ea"/>
                <a:ea typeface="+mj-ea"/>
              </a:rPr>
              <a:t>時前</a:t>
            </a:r>
            <a:r>
              <a:rPr lang="zh-TW" altLang="zh-TW" sz="2400" b="1" dirty="0">
                <a:solidFill>
                  <a:srgbClr val="0000FF"/>
                </a:solidFill>
                <a:latin typeface="+mj-ea"/>
                <a:ea typeface="+mj-ea"/>
              </a:rPr>
              <a:t>。</a:t>
            </a:r>
            <a:endParaRPr lang="zh-TW" altLang="en-US" sz="2400" b="1" dirty="0">
              <a:solidFill>
                <a:srgbClr val="0000FF"/>
              </a:solidFill>
              <a:latin typeface="+mj-ea"/>
              <a:ea typeface="+mj-ea"/>
            </a:endParaRPr>
          </a:p>
        </p:txBody>
      </p:sp>
    </p:spTree>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COUNT" val="1"/>
  <p:tag name="ARTICULATE_REFERENCE_TYPE_1" val="1"/>
  <p:tag name="ARTICULATE_REFERENCE_TITLE_1" val="00"/>
  <p:tag name="ARTICULATE_REFERENCE_1" val="C:\Documents and Settings\kuswave\桌面\美和首頁製作\bb.png"/>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owerPoint範本說明&amp;quot;&quot;/&gt;&lt;property id=&quot;20307&quot; value=&quot;258&quot;/&gt;&lt;/object&gt;&lt;object type=&quot;3&quot; unique_id=&quot;10005&quot;&gt;&lt;property id=&quot;20148&quot; value=&quot;5&quot;/&gt;&lt;property id=&quot;20300&quot; value=&quot;Slide 2 - &amp;quot;大綱&amp;quot;&quot;/&gt;&lt;property id=&quot;20307&quot; value=&quot;260&quot;/&gt;&lt;/object&gt;&lt;object type=&quot;3&quot; unique_id=&quot;10006&quot;&gt;&lt;property id=&quot;20148&quot; value=&quot;5&quot;/&gt;&lt;property id=&quot;20300&quot; value=&quot;Slide 4 - &amp;quot;大綱章節一內容&amp;quot;&quot;/&gt;&lt;property id=&quot;20307&quot; value=&quot;259&quot;/&gt;&lt;/object&gt;&lt;object type=&quot;3&quot; unique_id=&quot;10007&quot;&gt;&lt;property id=&quot;20148&quot; value=&quot;5&quot;/&gt;&lt;property id=&quot;20300&quot; value=&quot;Slide 5 - &amp;quot;說明圖&amp;quot;&quot;/&gt;&lt;property id=&quot;20307&quot; value=&quot;261&quot;/&gt;&lt;/object&gt;&lt;object type=&quot;3&quot; unique_id=&quot;10008&quot;&gt;&lt;property id=&quot;20148&quot; value=&quot;5&quot;/&gt;&lt;property id=&quot;20300&quot; value=&quot;Slide 6 - &amp;quot;階段圖&amp;quot;&quot;/&gt;&lt;property id=&quot;20307&quot; value=&quot;262&quot;/&gt;&lt;/object&gt;&lt;object type=&quot;3&quot; unique_id=&quot;10009&quot;&gt;&lt;property id=&quot;20148&quot; value=&quot;5&quot;/&gt;&lt;property id=&quot;20300&quot; value=&quot;Slide 8 - &amp;quot;階段圖&amp;quot;&quot;/&gt;&lt;property id=&quot;20307&quot; value=&quot;263&quot;/&gt;&lt;/object&gt;&lt;object type=&quot;3&quot; unique_id=&quot;10010&quot;&gt;&lt;property id=&quot;20148&quot; value=&quot;5&quot;/&gt;&lt;property id=&quot;20300&quot; value=&quot;Slide 12 - &amp;quot;圖形運用&amp;quot;&quot;/&gt;&lt;property id=&quot;20307&quot; value=&quot;264&quot;/&gt;&lt;/object&gt;&lt;object type=&quot;3&quot; unique_id=&quot;10011&quot;&gt;&lt;property id=&quot;20148&quot; value=&quot;5&quot;/&gt;&lt;property id=&quot;20300&quot; value=&quot;Slide 18 - &amp;quot;圖形運用&amp;quot;&quot;/&gt;&lt;property id=&quot;20307&quot; value=&quot;265&quot;/&gt;&lt;/object&gt;&lt;object type=&quot;3&quot; unique_id=&quot;10012&quot;&gt;&lt;property id=&quot;20148&quot; value=&quot;5&quot;/&gt;&lt;property id=&quot;20300&quot; value=&quot;Slide 20 - &amp;quot;階段圖&amp;quot;&quot;/&gt;&lt;property id=&quot;20307&quot; value=&quot;266&quot;/&gt;&lt;/object&gt;&lt;object type=&quot;3&quot; unique_id=&quot;10013&quot;&gt;&lt;property id=&quot;20148&quot; value=&quot;5&quot;/&gt;&lt;property id=&quot;20300&quot; value=&quot;Slide 21 - &amp;quot;環節圖&amp;quot;&quot;/&gt;&lt;property id=&quot;20307&quot; value=&quot;267&quot;/&gt;&lt;/object&gt;&lt;object type=&quot;3&quot; unique_id=&quot;10014&quot;&gt;&lt;property id=&quot;20148&quot; value=&quot;5&quot;/&gt;&lt;property id=&quot;20300&quot; value=&quot;Slide 22 - &amp;quot;圖形運用&amp;quot;&quot;/&gt;&lt;property id=&quot;20307&quot; value=&quot;268&quot;/&gt;&lt;/object&gt;&lt;object type=&quot;3&quot; unique_id=&quot;10015&quot;&gt;&lt;property id=&quot;20148&quot; value=&quot;5&quot;/&gt;&lt;property id=&quot;20300&quot; value=&quot;Slide 23 - &amp;quot;圖形運用&amp;quot;&quot;/&gt;&lt;property id=&quot;20307&quot; value=&quot;269&quot;/&gt;&lt;/object&gt;&lt;object type=&quot;3&quot; unique_id=&quot;10016&quot;&gt;&lt;property id=&quot;20148&quot; value=&quot;5&quot;/&gt;&lt;property id=&quot;20300&quot; value=&quot;Slide 24 - &amp;quot;圖形運用&amp;quot;&quot;/&gt;&lt;property id=&quot;20307&quot; value=&quot;270&quot;/&gt;&lt;/object&gt;&lt;object type=&quot;3&quot; unique_id=&quot;10017&quot;&gt;&lt;property id=&quot;20148&quot; value=&quot;5&quot;/&gt;&lt;property id=&quot;20300&quot; value=&quot;Slide 25 - &amp;quot;圖形運用&amp;quot;&quot;/&gt;&lt;property id=&quot;20307&quot; value=&quot;271&quot;/&gt;&lt;/object&gt;&lt;object type=&quot;3&quot; unique_id=&quot;10018&quot;&gt;&lt;property id=&quot;20148&quot; value=&quot;5&quot;/&gt;&lt;property id=&quot;20300&quot; value=&quot;Slide 26 - &amp;quot;表格圖&amp;quot;&quot;/&gt;&lt;property id=&quot;20307&quot; value=&quot;272&quot;/&gt;&lt;/object&gt;&lt;object type=&quot;3&quot; unique_id=&quot;10019&quot;&gt;&lt;property id=&quot;20148&quot; value=&quot;5&quot;/&gt;&lt;property id=&quot;20300&quot; value=&quot;Slide 27 - &amp;quot;階段圖&amp;quot;&quot;/&gt;&lt;property id=&quot;20307&quot; value=&quot;273&quot;/&gt;&lt;/object&gt;&lt;object type=&quot;3&quot; unique_id=&quot;10020&quot;&gt;&lt;property id=&quot;20148&quot; value=&quot;5&quot;/&gt;&lt;property id=&quot;20300&quot; value=&quot;Slide 28 - &amp;quot;統計圖(雙點可進入編輯)&amp;quot;&quot;/&gt;&lt;property id=&quot;20307&quot; value=&quot;274&quot;/&gt;&lt;/object&gt;&lt;object type=&quot;3&quot; unique_id=&quot;10021&quot;&gt;&lt;property id=&quot;20148&quot; value=&quot;5&quot;/&gt;&lt;property id=&quot;20300&quot; value=&quot;Slide 29 - &amp;quot;階段圖&amp;quot;&quot;/&gt;&lt;property id=&quot;20307&quot; value=&quot;275&quot;/&gt;&lt;/object&gt;&lt;object type=&quot;3&quot; unique_id=&quot;10022&quot;&gt;&lt;property id=&quot;20148&quot; value=&quot;5&quot;/&gt;&lt;property id=&quot;20300&quot; value=&quot;Slide 30 - &amp;quot;圖形運用&amp;quot;&quot;/&gt;&lt;property id=&quot;20307&quot; value=&quot;276&quot;/&gt;&lt;/object&gt;&lt;object type=&quot;3&quot; unique_id=&quot;10023&quot;&gt;&lt;property id=&quot;20148&quot; value=&quot;5&quot;/&gt;&lt;property id=&quot;20300&quot; value=&quot;Slide 31&quot;/&gt;&lt;property id=&quot;20307&quot; value=&quot;277&quot;/&gt;&lt;/object&gt;&lt;object type=&quot;3&quot; unique_id=&quot;10454&quot;&gt;&lt;property id=&quot;20148&quot; value=&quot;5&quot;/&gt;&lt;property id=&quot;20300&quot; value=&quot;Slide 13&quot;/&gt;&lt;property id=&quot;20307&quot; value=&quot;278&quot;/&gt;&lt;/object&gt;&lt;object type=&quot;3&quot; unique_id=&quot;10455&quot;&gt;&lt;property id=&quot;20148&quot; value=&quot;5&quot;/&gt;&lt;property id=&quot;20300&quot; value=&quot;Slide 14&quot;/&gt;&lt;property id=&quot;20307&quot; value=&quot;279&quot;/&gt;&lt;/object&gt;&lt;object type=&quot;3&quot; unique_id=&quot;10456&quot;&gt;&lt;property id=&quot;20148&quot; value=&quot;5&quot;/&gt;&lt;property id=&quot;20300&quot; value=&quot;Slide 16&quot;/&gt;&lt;property id=&quot;20307&quot; value=&quot;280&quot;/&gt;&lt;/object&gt;&lt;object type=&quot;3&quot; unique_id=&quot;10457&quot;&gt;&lt;property id=&quot;20148&quot; value=&quot;5&quot;/&gt;&lt;property id=&quot;20300&quot; value=&quot;Slide 17&quot;/&gt;&lt;property id=&quot;20307&quot; value=&quot;281&quot;/&gt;&lt;/object&gt;&lt;object type=&quot;3&quot; unique_id=&quot;10458&quot;&gt;&lt;property id=&quot;20148&quot; value=&quot;5&quot;/&gt;&lt;property id=&quot;20300&quot; value=&quot;Slide 19&quot;/&gt;&lt;property id=&quot;20307&quot; value=&quot;282&quot;/&gt;&lt;/object&gt;&lt;object type=&quot;3&quot; unique_id=&quot;10567&quot;&gt;&lt;property id=&quot;20148&quot; value=&quot;5&quot;/&gt;&lt;property id=&quot;20300&quot; value=&quot;Slide 7&quot;/&gt;&lt;property id=&quot;20307&quot; value=&quot;283&quot;/&gt;&lt;/object&gt;&lt;object type=&quot;3&quot; unique_id=&quot;10652&quot;&gt;&lt;property id=&quot;20148&quot; value=&quot;5&quot;/&gt;&lt;property id=&quot;20300&quot; value=&quot;Slide 9&quot;/&gt;&lt;property id=&quot;20307&quot; value=&quot;284&quot;/&gt;&lt;/object&gt;&lt;object type=&quot;3&quot; unique_id=&quot;10798&quot;&gt;&lt;property id=&quot;20148&quot; value=&quot;5&quot;/&gt;&lt;property id=&quot;20300&quot; value=&quot;Slide 3&quot;/&gt;&lt;property id=&quot;20307&quot; value=&quot;287&quot;/&gt;&lt;/object&gt;&lt;object type=&quot;3&quot; unique_id=&quot;10799&quot;&gt;&lt;property id=&quot;20148&quot; value=&quot;5&quot;/&gt;&lt;property id=&quot;20300&quot; value=&quot;Slide 10&quot;/&gt;&lt;property id=&quot;20307&quot; value=&quot;285&quot;/&gt;&lt;/object&gt;&lt;object type=&quot;3&quot; unique_id=&quot;10800&quot;&gt;&lt;property id=&quot;20148&quot; value=&quot;5&quot;/&gt;&lt;property id=&quot;20300&quot; value=&quot;Slide 11&quot;/&gt;&lt;property id=&quot;20307&quot; value=&quot;286&quot;/&gt;&lt;/object&gt;&lt;object type=&quot;3&quot; unique_id=&quot;10961&quot;&gt;&lt;property id=&quot;20148&quot; value=&quot;5&quot;/&gt;&lt;property id=&quot;20300&quot; value=&quot;Slide 15&quot;/&gt;&lt;property id=&quot;20307&quot; value=&quot;288&quot;/&gt;&lt;/object&gt;&lt;/object&gt;&lt;/object&gt;&lt;/database&gt;"/>
  <p:tag name="SECTOMILLISECCONVERTED" val="1"/>
</p:tagLst>
</file>

<file path=ppt/theme/theme1.xml><?xml version="1.0" encoding="utf-8"?>
<a:theme xmlns:a="http://schemas.openxmlformats.org/drawingml/2006/main" name="meiho_ppt_fin5">
  <a:themeElements>
    <a:clrScheme name="meiho_ppt_fin5 3">
      <a:dk1>
        <a:srgbClr val="000000"/>
      </a:dk1>
      <a:lt1>
        <a:srgbClr val="D1D1D1"/>
      </a:lt1>
      <a:dk2>
        <a:srgbClr val="003600"/>
      </a:dk2>
      <a:lt2>
        <a:srgbClr val="FFFFFF"/>
      </a:lt2>
      <a:accent1>
        <a:srgbClr val="26A84E"/>
      </a:accent1>
      <a:accent2>
        <a:srgbClr val="C7E46A"/>
      </a:accent2>
      <a:accent3>
        <a:srgbClr val="AAAEAA"/>
      </a:accent3>
      <a:accent4>
        <a:srgbClr val="B2B2B2"/>
      </a:accent4>
      <a:accent5>
        <a:srgbClr val="ACD1B2"/>
      </a:accent5>
      <a:accent6>
        <a:srgbClr val="B4CF5F"/>
      </a:accent6>
      <a:hlink>
        <a:srgbClr val="57D3AD"/>
      </a:hlink>
      <a:folHlink>
        <a:srgbClr val="659AE1"/>
      </a:folHlink>
    </a:clrScheme>
    <a:fontScheme name="meiho_ppt_fin5">
      <a:majorFont>
        <a:latin typeface="標楷體"/>
        <a:ea typeface="標楷體"/>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eiho_ppt_fin5 1">
        <a:dk1>
          <a:srgbClr val="000000"/>
        </a:dk1>
        <a:lt1>
          <a:srgbClr val="D1D1D1"/>
        </a:lt1>
        <a:dk2>
          <a:srgbClr val="000072"/>
        </a:dk2>
        <a:lt2>
          <a:srgbClr val="FFFFFF"/>
        </a:lt2>
        <a:accent1>
          <a:srgbClr val="003BB2"/>
        </a:accent1>
        <a:accent2>
          <a:srgbClr val="75BAFF"/>
        </a:accent2>
        <a:accent3>
          <a:srgbClr val="AAAABC"/>
        </a:accent3>
        <a:accent4>
          <a:srgbClr val="B2B2B2"/>
        </a:accent4>
        <a:accent5>
          <a:srgbClr val="AAAFD5"/>
        </a:accent5>
        <a:accent6>
          <a:srgbClr val="69A8E7"/>
        </a:accent6>
        <a:hlink>
          <a:srgbClr val="00D69E"/>
        </a:hlink>
        <a:folHlink>
          <a:srgbClr val="71A1E1"/>
        </a:folHlink>
      </a:clrScheme>
      <a:clrMap bg1="dk2" tx1="lt1" bg2="dk1" tx2="lt2" accent1="accent1" accent2="accent2" accent3="accent3" accent4="accent4" accent5="accent5" accent6="accent6" hlink="hlink" folHlink="folHlink"/>
    </a:extraClrScheme>
    <a:extraClrScheme>
      <a:clrScheme name="meiho_ppt_fin5 2">
        <a:dk1>
          <a:srgbClr val="333333"/>
        </a:dk1>
        <a:lt1>
          <a:srgbClr val="FFFFFF"/>
        </a:lt1>
        <a:dk2>
          <a:srgbClr val="470E03"/>
        </a:dk2>
        <a:lt2>
          <a:srgbClr val="FFFFFF"/>
        </a:lt2>
        <a:accent1>
          <a:srgbClr val="CC6600"/>
        </a:accent1>
        <a:accent2>
          <a:srgbClr val="99CCFF"/>
        </a:accent2>
        <a:accent3>
          <a:srgbClr val="B1AAAA"/>
        </a:accent3>
        <a:accent4>
          <a:srgbClr val="DADADA"/>
        </a:accent4>
        <a:accent5>
          <a:srgbClr val="E2B8AA"/>
        </a:accent5>
        <a:accent6>
          <a:srgbClr val="8AB9E7"/>
        </a:accent6>
        <a:hlink>
          <a:srgbClr val="2EB62E"/>
        </a:hlink>
        <a:folHlink>
          <a:srgbClr val="E88A00"/>
        </a:folHlink>
      </a:clrScheme>
      <a:clrMap bg1="dk2" tx1="lt1" bg2="dk1" tx2="lt2" accent1="accent1" accent2="accent2" accent3="accent3" accent4="accent4" accent5="accent5" accent6="accent6" hlink="hlink" folHlink="folHlink"/>
    </a:extraClrScheme>
    <a:extraClrScheme>
      <a:clrScheme name="meiho_ppt_fin5 3">
        <a:dk1>
          <a:srgbClr val="000000"/>
        </a:dk1>
        <a:lt1>
          <a:srgbClr val="D1D1D1"/>
        </a:lt1>
        <a:dk2>
          <a:srgbClr val="003600"/>
        </a:dk2>
        <a:lt2>
          <a:srgbClr val="FFFFFF"/>
        </a:lt2>
        <a:accent1>
          <a:srgbClr val="26A84E"/>
        </a:accent1>
        <a:accent2>
          <a:srgbClr val="C7E46A"/>
        </a:accent2>
        <a:accent3>
          <a:srgbClr val="AAAEAA"/>
        </a:accent3>
        <a:accent4>
          <a:srgbClr val="B2B2B2"/>
        </a:accent4>
        <a:accent5>
          <a:srgbClr val="ACD1B2"/>
        </a:accent5>
        <a:accent6>
          <a:srgbClr val="B4CF5F"/>
        </a:accent6>
        <a:hlink>
          <a:srgbClr val="57D3AD"/>
        </a:hlink>
        <a:folHlink>
          <a:srgbClr val="659AE1"/>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eiho_ppt_fin5">
  <a:themeElements>
    <a:clrScheme name="1_meiho_ppt_fin5 3">
      <a:dk1>
        <a:srgbClr val="000000"/>
      </a:dk1>
      <a:lt1>
        <a:srgbClr val="D1D1D1"/>
      </a:lt1>
      <a:dk2>
        <a:srgbClr val="003600"/>
      </a:dk2>
      <a:lt2>
        <a:srgbClr val="FFFFFF"/>
      </a:lt2>
      <a:accent1>
        <a:srgbClr val="26A84E"/>
      </a:accent1>
      <a:accent2>
        <a:srgbClr val="C7E46A"/>
      </a:accent2>
      <a:accent3>
        <a:srgbClr val="AAAEAA"/>
      </a:accent3>
      <a:accent4>
        <a:srgbClr val="B2B2B2"/>
      </a:accent4>
      <a:accent5>
        <a:srgbClr val="ACD1B2"/>
      </a:accent5>
      <a:accent6>
        <a:srgbClr val="B4CF5F"/>
      </a:accent6>
      <a:hlink>
        <a:srgbClr val="57D3AD"/>
      </a:hlink>
      <a:folHlink>
        <a:srgbClr val="659AE1"/>
      </a:folHlink>
    </a:clrScheme>
    <a:fontScheme name="1_meiho_ppt_fin5">
      <a:majorFont>
        <a:latin typeface="標楷體"/>
        <a:ea typeface="標楷體"/>
        <a:cs typeface=""/>
      </a:majorFont>
      <a:minorFont>
        <a:latin typeface="標楷體"/>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Times New Roman" pitchFamily="18" charset="0"/>
            <a:ea typeface="標楷體" pitchFamily="65"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zh-TW" altLang="en-US" sz="1800" b="0" i="0" u="none" strike="noStrike" cap="none" normalizeH="0" baseline="0" smtClean="0">
            <a:ln>
              <a:noFill/>
            </a:ln>
            <a:solidFill>
              <a:schemeClr val="tx1"/>
            </a:solidFill>
            <a:effectLst/>
            <a:latin typeface="Times New Roman" pitchFamily="18" charset="0"/>
            <a:ea typeface="標楷體" pitchFamily="65" charset="-120"/>
          </a:defRPr>
        </a:defPPr>
      </a:lstStyle>
    </a:lnDef>
  </a:objectDefaults>
  <a:extraClrSchemeLst>
    <a:extraClrScheme>
      <a:clrScheme name="1_meiho_ppt_fin5 1">
        <a:dk1>
          <a:srgbClr val="000000"/>
        </a:dk1>
        <a:lt1>
          <a:srgbClr val="D1D1D1"/>
        </a:lt1>
        <a:dk2>
          <a:srgbClr val="000072"/>
        </a:dk2>
        <a:lt2>
          <a:srgbClr val="FFFFFF"/>
        </a:lt2>
        <a:accent1>
          <a:srgbClr val="003BB2"/>
        </a:accent1>
        <a:accent2>
          <a:srgbClr val="75BAFF"/>
        </a:accent2>
        <a:accent3>
          <a:srgbClr val="AAAABC"/>
        </a:accent3>
        <a:accent4>
          <a:srgbClr val="B2B2B2"/>
        </a:accent4>
        <a:accent5>
          <a:srgbClr val="AAAFD5"/>
        </a:accent5>
        <a:accent6>
          <a:srgbClr val="69A8E7"/>
        </a:accent6>
        <a:hlink>
          <a:srgbClr val="00D69E"/>
        </a:hlink>
        <a:folHlink>
          <a:srgbClr val="71A1E1"/>
        </a:folHlink>
      </a:clrScheme>
      <a:clrMap bg1="dk2" tx1="lt1" bg2="dk1" tx2="lt2" accent1="accent1" accent2="accent2" accent3="accent3" accent4="accent4" accent5="accent5" accent6="accent6" hlink="hlink" folHlink="folHlink"/>
    </a:extraClrScheme>
    <a:extraClrScheme>
      <a:clrScheme name="1_meiho_ppt_fin5 2">
        <a:dk1>
          <a:srgbClr val="333333"/>
        </a:dk1>
        <a:lt1>
          <a:srgbClr val="FFFFFF"/>
        </a:lt1>
        <a:dk2>
          <a:srgbClr val="470E03"/>
        </a:dk2>
        <a:lt2>
          <a:srgbClr val="FFFFFF"/>
        </a:lt2>
        <a:accent1>
          <a:srgbClr val="CC6600"/>
        </a:accent1>
        <a:accent2>
          <a:srgbClr val="99CCFF"/>
        </a:accent2>
        <a:accent3>
          <a:srgbClr val="B1AAAA"/>
        </a:accent3>
        <a:accent4>
          <a:srgbClr val="DADADA"/>
        </a:accent4>
        <a:accent5>
          <a:srgbClr val="E2B8AA"/>
        </a:accent5>
        <a:accent6>
          <a:srgbClr val="8AB9E7"/>
        </a:accent6>
        <a:hlink>
          <a:srgbClr val="2EB62E"/>
        </a:hlink>
        <a:folHlink>
          <a:srgbClr val="E88A00"/>
        </a:folHlink>
      </a:clrScheme>
      <a:clrMap bg1="dk2" tx1="lt1" bg2="dk1" tx2="lt2" accent1="accent1" accent2="accent2" accent3="accent3" accent4="accent4" accent5="accent5" accent6="accent6" hlink="hlink" folHlink="folHlink"/>
    </a:extraClrScheme>
    <a:extraClrScheme>
      <a:clrScheme name="1_meiho_ppt_fin5 3">
        <a:dk1>
          <a:srgbClr val="000000"/>
        </a:dk1>
        <a:lt1>
          <a:srgbClr val="D1D1D1"/>
        </a:lt1>
        <a:dk2>
          <a:srgbClr val="003600"/>
        </a:dk2>
        <a:lt2>
          <a:srgbClr val="FFFFFF"/>
        </a:lt2>
        <a:accent1>
          <a:srgbClr val="26A84E"/>
        </a:accent1>
        <a:accent2>
          <a:srgbClr val="C7E46A"/>
        </a:accent2>
        <a:accent3>
          <a:srgbClr val="AAAEAA"/>
        </a:accent3>
        <a:accent4>
          <a:srgbClr val="B2B2B2"/>
        </a:accent4>
        <a:accent5>
          <a:srgbClr val="ACD1B2"/>
        </a:accent5>
        <a:accent6>
          <a:srgbClr val="B4CF5F"/>
        </a:accent6>
        <a:hlink>
          <a:srgbClr val="57D3AD"/>
        </a:hlink>
        <a:folHlink>
          <a:srgbClr val="659AE1"/>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meiho_ppt_fin5</Template>
  <TotalTime>4247</TotalTime>
  <Words>2504</Words>
  <Application>Microsoft Office PowerPoint</Application>
  <PresentationFormat>如螢幕大小 (4:3)</PresentationFormat>
  <Paragraphs>151</Paragraphs>
  <Slides>26</Slides>
  <Notes>3</Notes>
  <HiddenSlides>0</HiddenSlides>
  <MMClips>0</MMClips>
  <ScaleCrop>false</ScaleCrop>
  <HeadingPairs>
    <vt:vector size="6" baseType="variant">
      <vt:variant>
        <vt:lpstr>使用字型</vt:lpstr>
      </vt:variant>
      <vt:variant>
        <vt:i4>9</vt:i4>
      </vt:variant>
      <vt:variant>
        <vt:lpstr>佈景主題</vt:lpstr>
      </vt:variant>
      <vt:variant>
        <vt:i4>2</vt:i4>
      </vt:variant>
      <vt:variant>
        <vt:lpstr>投影片標題</vt:lpstr>
      </vt:variant>
      <vt:variant>
        <vt:i4>26</vt:i4>
      </vt:variant>
    </vt:vector>
  </HeadingPairs>
  <TitlesOfParts>
    <vt:vector size="37" baseType="lpstr">
      <vt:lpstr>Times New Roman</vt:lpstr>
      <vt:lpstr>新細明體</vt:lpstr>
      <vt:lpstr>Arial</vt:lpstr>
      <vt:lpstr>標楷體</vt:lpstr>
      <vt:lpstr>Verdana</vt:lpstr>
      <vt:lpstr>Wingdings</vt:lpstr>
      <vt:lpstr>Tahoma</vt:lpstr>
      <vt:lpstr>華康新特明體</vt:lpstr>
      <vt:lpstr>Calibri</vt:lpstr>
      <vt:lpstr>meiho_ppt_fin5</vt:lpstr>
      <vt:lpstr>1_meiho_ppt_fin5</vt:lpstr>
      <vt:lpstr>PowerPoint 簡報</vt:lpstr>
      <vt:lpstr>源起與爭點</vt:lpstr>
      <vt:lpstr>辦理依據與訂定辦法</vt:lpstr>
      <vt:lpstr>兼任助理二大類型</vt:lpstr>
      <vt:lpstr>聘任流程圖</vt:lpstr>
      <vt:lpstr>聘任流程 (一)</vt:lpstr>
      <vt:lpstr>聘任流程 (二)</vt:lpstr>
      <vt:lpstr>聘任流程 (三)</vt:lpstr>
      <vt:lpstr>聘任流程 (四)</vt:lpstr>
      <vt:lpstr>聘任流程 (四之一)</vt:lpstr>
      <vt:lpstr>聘任流程 (四之二)</vt:lpstr>
      <vt:lpstr>聘任流程 (四之三)</vt:lpstr>
      <vt:lpstr>聘任流程 (四之四)</vt:lpstr>
      <vt:lpstr>聘任流程 (五)</vt:lpstr>
      <vt:lpstr>聘任流程 (六)</vt:lpstr>
      <vt:lpstr>聘任流程 (七)</vt:lpstr>
      <vt:lpstr>聘任流程 (八)</vt:lpstr>
      <vt:lpstr>聘任流程 (九)</vt:lpstr>
      <vt:lpstr>其他相關注意事項(一)</vt:lpstr>
      <vt:lpstr>其他相關注意事項(二)</vt:lpstr>
      <vt:lpstr>其他相關注意事項(三)</vt:lpstr>
      <vt:lpstr>其他相關注意事項(四)</vt:lpstr>
      <vt:lpstr>其他相關注意事項(五)</vt:lpstr>
      <vt:lpstr>其他相關注意事項(六)</vt:lpstr>
      <vt:lpstr>再次提醒重點步驟!!</vt:lpstr>
      <vt:lpstr>PowerPoint 簡報</vt:lpstr>
    </vt:vector>
  </TitlesOfParts>
  <Company>MIT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dc:title>
  <dc:creator>kuswave</dc:creator>
  <cp:lastModifiedBy>USER</cp:lastModifiedBy>
  <cp:revision>388</cp:revision>
  <cp:lastPrinted>2015-09-04T07:03:18Z</cp:lastPrinted>
  <dcterms:created xsi:type="dcterms:W3CDTF">2009-03-16T00:54:11Z</dcterms:created>
  <dcterms:modified xsi:type="dcterms:W3CDTF">2018-12-20T07:38:33Z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meiho_ppt_fin5.pot</vt:lpwstr>
  </property>
</Properties>
</file>